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8" r:id="rId1"/>
  </p:sldMasterIdLst>
  <p:notesMasterIdLst>
    <p:notesMasterId r:id="rId36"/>
  </p:notesMasterIdLst>
  <p:sldIdLst>
    <p:sldId id="684" r:id="rId2"/>
    <p:sldId id="353" r:id="rId3"/>
    <p:sldId id="683" r:id="rId4"/>
    <p:sldId id="692" r:id="rId5"/>
    <p:sldId id="312" r:id="rId6"/>
    <p:sldId id="699" r:id="rId7"/>
    <p:sldId id="703" r:id="rId8"/>
    <p:sldId id="268" r:id="rId9"/>
    <p:sldId id="702" r:id="rId10"/>
    <p:sldId id="700" r:id="rId11"/>
    <p:sldId id="352" r:id="rId12"/>
    <p:sldId id="685" r:id="rId13"/>
    <p:sldId id="697" r:id="rId14"/>
    <p:sldId id="698" r:id="rId15"/>
    <p:sldId id="704" r:id="rId16"/>
    <p:sldId id="694" r:id="rId17"/>
    <p:sldId id="695" r:id="rId18"/>
    <p:sldId id="492" r:id="rId19"/>
    <p:sldId id="438" r:id="rId20"/>
    <p:sldId id="494" r:id="rId21"/>
    <p:sldId id="491" r:id="rId22"/>
    <p:sldId id="497" r:id="rId23"/>
    <p:sldId id="495" r:id="rId24"/>
    <p:sldId id="496" r:id="rId25"/>
    <p:sldId id="696" r:id="rId26"/>
    <p:sldId id="499" r:id="rId27"/>
    <p:sldId id="317" r:id="rId28"/>
    <p:sldId id="688" r:id="rId29"/>
    <p:sldId id="687" r:id="rId30"/>
    <p:sldId id="283" r:id="rId31"/>
    <p:sldId id="329" r:id="rId32"/>
    <p:sldId id="693" r:id="rId33"/>
    <p:sldId id="362" r:id="rId34"/>
    <p:sldId id="364" r:id="rId35"/>
  </p:sldIdLst>
  <p:sldSz cx="12192000" cy="6858000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Consolas" panose="020B0609020204030204" pitchFamily="49" charset="0"/>
      <p:regular r:id="rId41"/>
      <p:bold r:id="rId42"/>
      <p:italic r:id="rId43"/>
      <p:boldItalic r:id="rId44"/>
    </p:embeddedFont>
    <p:embeddedFont>
      <p:font typeface="Gill Sans" panose="020B0604020202020204" charset="0"/>
      <p:regular r:id="rId45"/>
      <p:bold r:id="rId46"/>
    </p:embeddedFont>
    <p:embeddedFont>
      <p:font typeface="Helvetica Neue" panose="020B060402020202020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B3D1"/>
    <a:srgbClr val="FF7C80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16" autoAdjust="0"/>
    <p:restoredTop sz="94095" autoAdjust="0"/>
  </p:normalViewPr>
  <p:slideViewPr>
    <p:cSldViewPr snapToGrid="0">
      <p:cViewPr varScale="1">
        <p:scale>
          <a:sx n="83" d="100"/>
          <a:sy n="83" d="100"/>
        </p:scale>
        <p:origin x="55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/Relationships>
</file>

<file path=ppt/media/image1.jpg>
</file>

<file path=ppt/media/image10.png>
</file>

<file path=ppt/media/image11.sv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4.jpeg>
</file>

<file path=ppt/media/image5.jpe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117727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5549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6409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8218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8789E-1FC9-CE4B-B453-2AA144D753F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097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photo, star, sky, sitting&#10;&#10;Description automatically generated">
            <a:extLst>
              <a:ext uri="{FF2B5EF4-FFF2-40B4-BE49-F238E27FC236}">
                <a16:creationId xmlns:a16="http://schemas.microsoft.com/office/drawing/2014/main" id="{1C587405-D810-1441-9A3D-49F56E829F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88043"/>
      </p:ext>
    </p:extLst>
  </p:cSld>
  <p:clrMapOvr>
    <a:masterClrMapping/>
  </p:clrMapOvr>
  <p:transition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ext, letter&#10;&#10;Description automatically generated">
            <a:extLst>
              <a:ext uri="{FF2B5EF4-FFF2-40B4-BE49-F238E27FC236}">
                <a16:creationId xmlns:a16="http://schemas.microsoft.com/office/drawing/2014/main" id="{D69702D0-5D74-492F-826E-65A1B32A06F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1131216"/>
            <a:ext cx="12192000" cy="54097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05922" y="42026"/>
            <a:ext cx="11186537" cy="1067652"/>
          </a:xfrm>
        </p:spPr>
        <p:txBody>
          <a:bodyPr>
            <a:normAutofit/>
          </a:bodyPr>
          <a:lstStyle>
            <a:lvl1pPr algn="l">
              <a:defRPr sz="5067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02602" y="1600201"/>
            <a:ext cx="9706809" cy="4525963"/>
          </a:xfrm>
        </p:spPr>
        <p:txBody>
          <a:bodyPr/>
          <a:lstStyle>
            <a:lvl1pPr>
              <a:buClr>
                <a:srgbClr val="2398D4"/>
              </a:buClr>
              <a:defRPr sz="3733">
                <a:latin typeface="Arial"/>
                <a:cs typeface="Arial"/>
              </a:defRPr>
            </a:lvl1pPr>
            <a:lvl2pPr>
              <a:buClr>
                <a:srgbClr val="2398D4"/>
              </a:buClr>
              <a:defRPr sz="3200">
                <a:latin typeface="Arial"/>
                <a:cs typeface="Arial"/>
              </a:defRPr>
            </a:lvl2pPr>
            <a:lvl3pPr>
              <a:buClr>
                <a:srgbClr val="2398D4"/>
              </a:buClr>
              <a:defRPr sz="2667">
                <a:latin typeface="Arial"/>
                <a:cs typeface="Arial"/>
              </a:defRPr>
            </a:lvl3pPr>
            <a:lvl4pPr>
              <a:buClr>
                <a:srgbClr val="2398D4"/>
              </a:buClr>
              <a:defRPr>
                <a:latin typeface="Arial"/>
                <a:cs typeface="Arial"/>
              </a:defRPr>
            </a:lvl4pPr>
            <a:lvl5pPr>
              <a:buClr>
                <a:srgbClr val="2398D4"/>
              </a:buCl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-3" y="6595673"/>
            <a:ext cx="12192003" cy="26232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Rectangle 6"/>
          <p:cNvSpPr/>
          <p:nvPr userDrawn="1"/>
        </p:nvSpPr>
        <p:spPr>
          <a:xfrm>
            <a:off x="0" y="6546514"/>
            <a:ext cx="12192003" cy="68127"/>
          </a:xfrm>
          <a:prstGeom prst="rect">
            <a:avLst/>
          </a:prstGeom>
          <a:solidFill>
            <a:srgbClr val="239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A7A5E768-137E-466B-9EB1-41BFFB5C90C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45188" y="181093"/>
            <a:ext cx="1621754" cy="76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839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tar filled sky&#10;&#10;Description automatically generated">
            <a:extLst>
              <a:ext uri="{FF2B5EF4-FFF2-40B4-BE49-F238E27FC236}">
                <a16:creationId xmlns:a16="http://schemas.microsoft.com/office/drawing/2014/main" id="{EDA375B3-3700-EC42-9B65-FEE5EA7015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1103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0837565E-EC30-DA4E-AFD7-5DE3FC3348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688496"/>
      </p:ext>
    </p:extLst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6898" y="-9138"/>
            <a:ext cx="12198370" cy="686713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-26898" y="-9137"/>
            <a:ext cx="12208243" cy="186483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366522" y="2823498"/>
            <a:ext cx="11332718" cy="151482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8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366522" y="4554181"/>
            <a:ext cx="4008788" cy="5341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6522" y="499222"/>
            <a:ext cx="3748642" cy="78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553254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-1"/>
            <a:ext cx="12192000" cy="95474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72963" y="6489324"/>
            <a:ext cx="360157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6A62B4D0-2153-41C3-93D8-BB8D8D7E100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8704" y="6504192"/>
            <a:ext cx="607358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6ACEFF4A-4B40-441C-A402-81DEB7A1AD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314961" y="197831"/>
            <a:ext cx="11506200" cy="5387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314325" y="1138238"/>
            <a:ext cx="11506200" cy="517048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6164998"/>
      </p:ext>
    </p:extLst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1480" y="1301190"/>
            <a:ext cx="5608320" cy="4817222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301190"/>
            <a:ext cx="5674360" cy="4817222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72963" y="6489324"/>
            <a:ext cx="360157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6A62B4D0-2153-41C3-93D8-BB8D8D7E1001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8704" y="6504192"/>
            <a:ext cx="607358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6ACEFF4A-4B40-441C-A402-81DEB7A1AD5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11480" y="189286"/>
            <a:ext cx="10922149" cy="5896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73035460"/>
      </p:ext>
    </p:extLst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4" y="-9138"/>
            <a:ext cx="12198370" cy="686713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1062318"/>
            <a:ext cx="5495774" cy="150495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300" y="1423410"/>
            <a:ext cx="3810368" cy="79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269186"/>
      </p:ext>
    </p:extLst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05840"/>
            <a:ext cx="10972800" cy="5021262"/>
          </a:xfrm>
        </p:spPr>
        <p:txBody>
          <a:bodyPr/>
          <a:lstStyle>
            <a:lvl1pPr>
              <a:defRPr sz="2000"/>
            </a:lvl1pPr>
            <a:lvl2pPr marL="225425" indent="-225425">
              <a:spcBef>
                <a:spcPts val="800"/>
              </a:spcBef>
              <a:buFont typeface="Wingdings" charset="2"/>
              <a:buChar char="§"/>
              <a:defRPr sz="1800"/>
            </a:lvl2pPr>
            <a:lvl3pPr marL="571500" indent="-228600">
              <a:spcBef>
                <a:spcPts val="0"/>
              </a:spcBef>
              <a:buFont typeface="Wingdings" charset="2"/>
              <a:buChar char="§"/>
              <a:defRPr sz="1600"/>
            </a:lvl3pPr>
            <a:lvl4pPr marL="914400" indent="-231775">
              <a:spcBef>
                <a:spcPts val="0"/>
              </a:spcBef>
              <a:buFont typeface="Wingdings" charset="2"/>
              <a:buChar char="§"/>
              <a:defRPr sz="1400"/>
            </a:lvl4pPr>
            <a:lvl5pPr marL="1255713" indent="-230188">
              <a:spcBef>
                <a:spcPts val="0"/>
              </a:spcBef>
              <a:buFont typeface="Wingdings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09600" y="231620"/>
            <a:ext cx="10972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06401" y="6640391"/>
            <a:ext cx="2224505" cy="201567"/>
          </a:xfrm>
          <a:prstGeom prst="rect">
            <a:avLst/>
          </a:prstGeom>
        </p:spPr>
        <p:txBody>
          <a:bodyPr/>
          <a:lstStyle/>
          <a:p>
            <a:fld id="{6A62B4D0-2153-41C3-93D8-BB8D8D7E1001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8739052" y="6673078"/>
            <a:ext cx="1536192" cy="15716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 defTabSz="914400" eaLnBrk="1" fontAlgn="auto" hangingPunct="1">
              <a:spcBef>
                <a:spcPts val="0"/>
              </a:spcBef>
              <a:spcAft>
                <a:spcPts val="0"/>
              </a:spcAft>
              <a:defRPr sz="1050" kern="0">
                <a:solidFill>
                  <a:sysClr val="window" lastClr="FFFFFF"/>
                </a:solidFill>
                <a:latin typeface="Intel Clear Light"/>
                <a:ea typeface="Geneva" charset="0"/>
                <a:cs typeface="Intel Clear Ligh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21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967" y="452966"/>
            <a:ext cx="11294533" cy="831852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 sz="2667">
                <a:solidFill>
                  <a:srgbClr val="FF6600"/>
                </a:solidFill>
                <a:latin typeface="Helvetica 75 Bold" panose="020B08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966" y="1739900"/>
            <a:ext cx="5420785" cy="4220632"/>
          </a:xfrm>
        </p:spPr>
        <p:txBody>
          <a:bodyPr/>
          <a:lstStyle>
            <a:lvl1pPr>
              <a:lnSpc>
                <a:spcPct val="90000"/>
              </a:lnSpc>
              <a:spcAft>
                <a:spcPts val="1067"/>
              </a:spcAft>
              <a:defRPr>
                <a:solidFill>
                  <a:srgbClr val="FF6600"/>
                </a:solidFill>
                <a:latin typeface="Helvetica 75 Bold" panose="020B0804020202020204" pitchFamily="34" charset="0"/>
              </a:defRPr>
            </a:lvl1pPr>
            <a:lvl2pPr>
              <a:lnSpc>
                <a:spcPct val="90000"/>
              </a:lnSpc>
              <a:spcAft>
                <a:spcPts val="1067"/>
              </a:spcAft>
              <a:defRPr>
                <a:latin typeface="Helvetica 75 Bold" panose="020B0804020202020204" pitchFamily="34" charset="0"/>
              </a:defRPr>
            </a:lvl2pPr>
            <a:lvl3pPr>
              <a:lnSpc>
                <a:spcPct val="90000"/>
              </a:lnSpc>
              <a:spcAft>
                <a:spcPts val="1067"/>
              </a:spcAft>
              <a:defRPr>
                <a:latin typeface="Helvetica 75 Bold" panose="020B0804020202020204" pitchFamily="34" charset="0"/>
              </a:defRPr>
            </a:lvl3pPr>
            <a:lvl4pPr>
              <a:lnSpc>
                <a:spcPct val="90000"/>
              </a:lnSpc>
              <a:spcAft>
                <a:spcPts val="1067"/>
              </a:spcAft>
              <a:defRPr>
                <a:latin typeface="Helvetica 75 Bold" panose="020B0804020202020204" pitchFamily="34" charset="0"/>
              </a:defRPr>
            </a:lvl4pPr>
            <a:lvl5pPr>
              <a:lnSpc>
                <a:spcPct val="90000"/>
              </a:lnSpc>
              <a:spcAft>
                <a:spcPts val="1067"/>
              </a:spcAft>
              <a:defRPr>
                <a:latin typeface="Helvetica 75 Bold" panose="020B0804020202020204" pitchFamily="34" charset="0"/>
              </a:defRPr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6318252" y="1739900"/>
            <a:ext cx="5420785" cy="4220632"/>
          </a:xfrm>
        </p:spPr>
        <p:txBody>
          <a:bodyPr/>
          <a:lstStyle>
            <a:lvl1pPr>
              <a:lnSpc>
                <a:spcPct val="90000"/>
              </a:lnSpc>
              <a:spcAft>
                <a:spcPts val="1067"/>
              </a:spcAft>
              <a:defRPr>
                <a:solidFill>
                  <a:srgbClr val="FF6600"/>
                </a:solidFill>
                <a:latin typeface="Helvetica 75 Bold" panose="020B0804020202020204" pitchFamily="34" charset="0"/>
              </a:defRPr>
            </a:lvl1pPr>
            <a:lvl2pPr>
              <a:lnSpc>
                <a:spcPct val="90000"/>
              </a:lnSpc>
              <a:spcAft>
                <a:spcPts val="1067"/>
              </a:spcAft>
              <a:defRPr>
                <a:latin typeface="Helvetica 75 Bold" panose="020B0804020202020204" pitchFamily="34" charset="0"/>
              </a:defRPr>
            </a:lvl2pPr>
            <a:lvl3pPr>
              <a:lnSpc>
                <a:spcPct val="90000"/>
              </a:lnSpc>
              <a:spcAft>
                <a:spcPts val="1067"/>
              </a:spcAft>
              <a:defRPr>
                <a:latin typeface="Helvetica 75 Bold" panose="020B0804020202020204" pitchFamily="34" charset="0"/>
              </a:defRPr>
            </a:lvl3pPr>
            <a:lvl4pPr>
              <a:lnSpc>
                <a:spcPct val="90000"/>
              </a:lnSpc>
              <a:spcAft>
                <a:spcPts val="1067"/>
              </a:spcAft>
              <a:defRPr>
                <a:latin typeface="Helvetica 75 Bold" panose="020B0804020202020204" pitchFamily="34" charset="0"/>
              </a:defRPr>
            </a:lvl4pPr>
            <a:lvl5pPr>
              <a:lnSpc>
                <a:spcPct val="90000"/>
              </a:lnSpc>
              <a:spcAft>
                <a:spcPts val="1067"/>
              </a:spcAft>
              <a:defRPr>
                <a:latin typeface="Helvetica 75 Bold" panose="020B0804020202020204" pitchFamily="34" charset="0"/>
              </a:defRPr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176751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20171" y="0"/>
            <a:ext cx="12192000" cy="968188"/>
          </a:xfrm>
          <a:prstGeom prst="rect">
            <a:avLst/>
          </a:prstGeom>
          <a:blipFill>
            <a:blip r:embed="rId1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" y="6479195"/>
            <a:ext cx="12212170" cy="39629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72963" y="6489324"/>
            <a:ext cx="1638997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>
                    <a:alpha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A62B4D0-2153-41C3-93D8-BB8D8D7E1001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8704" y="6504192"/>
            <a:ext cx="607358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1200" b="0" i="0">
                <a:solidFill>
                  <a:schemeClr val="tx1">
                    <a:alpha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ACEFF4A-4B40-441C-A402-81DEB7A1AD58}" type="slidenum">
              <a:rPr lang="en-US" smtClean="0"/>
              <a:t>‹#›</a:t>
            </a:fld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7522" y="6521843"/>
            <a:ext cx="1494864" cy="31131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961" y="197831"/>
            <a:ext cx="11506200" cy="5387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61" y="1300480"/>
            <a:ext cx="11506200" cy="48764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Shape 72"/>
          <p:cNvPicPr preferRelativeResize="0"/>
          <p:nvPr/>
        </p:nvPicPr>
        <p:blipFill rotWithShape="1">
          <a:blip r:embed="rId1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4961" y="6604615"/>
            <a:ext cx="2595599" cy="1547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062480" y="6521843"/>
            <a:ext cx="734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95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8" r:id="rId9"/>
    <p:sldLayoutId id="2147483699" r:id="rId10"/>
  </p:sldLayoutIdLst>
  <p:transition>
    <p:wipe dir="r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.AppleSystemUIFont" charset="-120"/>
        <a:buChar char="-"/>
        <a:defRPr sz="24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12" Type="http://schemas.openxmlformats.org/officeDocument/2006/relationships/image" Target="../media/image22.png"/><Relationship Id="rId17" Type="http://schemas.openxmlformats.org/officeDocument/2006/relationships/image" Target="../media/image27.png"/><Relationship Id="rId2" Type="http://schemas.openxmlformats.org/officeDocument/2006/relationships/image" Target="../media/image12.jpeg"/><Relationship Id="rId16" Type="http://schemas.openxmlformats.org/officeDocument/2006/relationships/image" Target="../media/image26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jpe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89FC1F8-2537-4EEA-A80B-DBD0122C2C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REQ-</a:t>
            </a:r>
            <a:r>
              <a:rPr lang="pl-PL" dirty="0"/>
              <a:t>890</a:t>
            </a:r>
            <a:r>
              <a:rPr lang="en-US" dirty="0"/>
              <a:t> – CNFO – </a:t>
            </a:r>
            <a:r>
              <a:rPr lang="pl-PL" dirty="0" err="1"/>
              <a:t>Jakarta</a:t>
            </a:r>
            <a:r>
              <a:rPr lang="pl-PL" dirty="0"/>
              <a:t> Extensions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BC4BB-1944-4368-85DC-DB54634E56A1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823700" y="6583363"/>
            <a:ext cx="368300" cy="274637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81B98B3-3F0C-43F9-97FE-51F971F6480D}"/>
              </a:ext>
            </a:extLst>
          </p:cNvPr>
          <p:cNvSpPr txBox="1">
            <a:spLocks/>
          </p:cNvSpPr>
          <p:nvPr/>
        </p:nvSpPr>
        <p:spPr>
          <a:xfrm>
            <a:off x="896880" y="4338320"/>
            <a:ext cx="9908357" cy="2245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68FDF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9370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8100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6830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Helvetica Neue"/>
              <a:buNone/>
              <a:defRPr sz="16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5560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Helvetica Neue"/>
              <a:buNone/>
              <a:defRPr sz="16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r>
              <a:rPr lang="en-US" dirty="0"/>
              <a:t>Lukasz Rajewski (Orange)</a:t>
            </a:r>
          </a:p>
          <a:p>
            <a:r>
              <a:rPr lang="en-US" dirty="0" err="1"/>
              <a:t>Seshu</a:t>
            </a:r>
            <a:r>
              <a:rPr lang="en-US" dirty="0"/>
              <a:t> Kumar M (Huawei)</a:t>
            </a:r>
            <a:endParaRPr lang="pl-PL" dirty="0"/>
          </a:p>
          <a:p>
            <a:r>
              <a:rPr lang="pl-PL" dirty="0"/>
              <a:t>Marcin Krasowski</a:t>
            </a:r>
            <a:r>
              <a:rPr lang="en-US" dirty="0"/>
              <a:t> (</a:t>
            </a:r>
            <a:r>
              <a:rPr lang="pl-PL" dirty="0"/>
              <a:t>Samsung</a:t>
            </a:r>
            <a:r>
              <a:rPr lang="en-US" dirty="0"/>
              <a:t>)</a:t>
            </a:r>
          </a:p>
          <a:p>
            <a:endParaRPr lang="en-US" sz="1800" dirty="0"/>
          </a:p>
          <a:p>
            <a:r>
              <a:rPr lang="pl-PL" sz="1800" dirty="0"/>
              <a:t>										</a:t>
            </a:r>
          </a:p>
        </p:txBody>
      </p:sp>
    </p:spTree>
    <p:extLst>
      <p:ext uri="{BB962C8B-B14F-4D97-AF65-F5344CB8AC3E}">
        <p14:creationId xmlns:p14="http://schemas.microsoft.com/office/powerpoint/2010/main" val="1179524417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84DD7-0AA0-47EE-AC21-C34B4745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CNF AAI Update - </a:t>
            </a:r>
            <a:r>
              <a:rPr lang="pl-PL" dirty="0" err="1"/>
              <a:t>Jakarta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E8DA07-E799-4841-BF1D-7598893828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95289" y="1138238"/>
            <a:ext cx="3825236" cy="5170487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 dirty="0"/>
              <a:t>CNF Adapter creates status notification subscription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K8s Notifies on Resource’s change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K8sPlugin Sends Subscription Notification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CNF Adapter Determines type of change</a:t>
            </a:r>
          </a:p>
          <a:p>
            <a:pPr lvl="1"/>
            <a:r>
              <a:rPr lang="en-US" sz="1400" dirty="0" err="1"/>
              <a:t>Crea</a:t>
            </a:r>
            <a:r>
              <a:rPr lang="pl-PL" sz="1400" dirty="0"/>
              <a:t>t</a:t>
            </a:r>
            <a:r>
              <a:rPr lang="en-US" sz="1400" dirty="0"/>
              <a:t>e new k8s-resource</a:t>
            </a:r>
          </a:p>
          <a:p>
            <a:pPr lvl="1"/>
            <a:r>
              <a:rPr lang="en-US" sz="1400" dirty="0"/>
              <a:t>Deletes k8s-resource</a:t>
            </a:r>
          </a:p>
          <a:p>
            <a:pPr lvl="1"/>
            <a:r>
              <a:rPr lang="en-US" sz="1400" dirty="0"/>
              <a:t>Update K8s resource version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48F492-2C04-47D5-85FC-46685BAFA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96" y="1171257"/>
            <a:ext cx="7629525" cy="49625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07BDE24-C715-47EC-9145-6A5FEB1D84EA}"/>
              </a:ext>
            </a:extLst>
          </p:cNvPr>
          <p:cNvSpPr/>
          <p:nvPr/>
        </p:nvSpPr>
        <p:spPr>
          <a:xfrm>
            <a:off x="6879648" y="1138238"/>
            <a:ext cx="970173" cy="466344"/>
          </a:xfrm>
          <a:prstGeom prst="rect">
            <a:avLst/>
          </a:prstGeom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AAI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F8A045-ADBE-4116-9E39-D4586BCA112F}"/>
              </a:ext>
            </a:extLst>
          </p:cNvPr>
          <p:cNvSpPr/>
          <p:nvPr/>
        </p:nvSpPr>
        <p:spPr>
          <a:xfrm>
            <a:off x="74828" y="1138238"/>
            <a:ext cx="1124712" cy="470913"/>
          </a:xfrm>
          <a:prstGeom prst="rect">
            <a:avLst/>
          </a:prstGeom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SO: </a:t>
            </a:r>
            <a:r>
              <a:rPr lang="pl-PL" sz="1400" dirty="0"/>
              <a:t>CNF</a:t>
            </a:r>
            <a:r>
              <a:rPr lang="en-US" sz="1400" dirty="0"/>
              <a:t> Adapter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A2BD1A-0FA4-40DC-A38A-B9E8731ED5C0}"/>
              </a:ext>
            </a:extLst>
          </p:cNvPr>
          <p:cNvSpPr/>
          <p:nvPr/>
        </p:nvSpPr>
        <p:spPr>
          <a:xfrm>
            <a:off x="1802387" y="1138238"/>
            <a:ext cx="1234440" cy="470916"/>
          </a:xfrm>
          <a:prstGeom prst="rect">
            <a:avLst/>
          </a:prstGeom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K8s Plugin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854FBC-7C62-43C5-93F5-E812C94F4F95}"/>
              </a:ext>
            </a:extLst>
          </p:cNvPr>
          <p:cNvSpPr/>
          <p:nvPr/>
        </p:nvSpPr>
        <p:spPr>
          <a:xfrm>
            <a:off x="3440698" y="1138238"/>
            <a:ext cx="1188720" cy="46634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K8s cluster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1D91E47-7032-43A8-A7B9-45CEE17E1674}"/>
              </a:ext>
            </a:extLst>
          </p:cNvPr>
          <p:cNvSpPr/>
          <p:nvPr/>
        </p:nvSpPr>
        <p:spPr>
          <a:xfrm>
            <a:off x="5138798" y="1133666"/>
            <a:ext cx="1234440" cy="470916"/>
          </a:xfrm>
          <a:prstGeom prst="rect">
            <a:avLst/>
          </a:prstGeom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K8s Plugin</a:t>
            </a:r>
            <a:r>
              <a:rPr lang="pl-PL" sz="1400" dirty="0"/>
              <a:t> (</a:t>
            </a:r>
            <a:r>
              <a:rPr lang="pl-PL" sz="1400" dirty="0" err="1"/>
              <a:t>etcd</a:t>
            </a:r>
            <a:r>
              <a:rPr lang="pl-PL" sz="1400" dirty="0"/>
              <a:t>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23121884"/>
      </p:ext>
    </p:extLst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D2B963D-2E2D-435F-9DE2-2231422AE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US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cope for REQ-</a:t>
            </a:r>
            <a:r>
              <a:rPr lang="pl-PL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890</a:t>
            </a:r>
            <a:r>
              <a:rPr lang="en-US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– </a:t>
            </a:r>
            <a:r>
              <a:rPr lang="pl-PL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Jakarta</a:t>
            </a:r>
            <a:endParaRPr lang="en-US" sz="1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Symbol zastępczy zawartości 1">
            <a:extLst>
              <a:ext uri="{FF2B5EF4-FFF2-40B4-BE49-F238E27FC236}">
                <a16:creationId xmlns:a16="http://schemas.microsoft.com/office/drawing/2014/main" id="{74011DD2-B468-4C5A-99F4-EEC4234E5D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4325" y="1044719"/>
            <a:ext cx="11506200" cy="5170487"/>
          </a:xfrm>
        </p:spPr>
        <p:txBody>
          <a:bodyPr>
            <a:normAutofit fontScale="92500" lnSpcReduction="10000"/>
          </a:bodyPr>
          <a:lstStyle/>
          <a:p>
            <a:pPr marL="343620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2200" spc="-1" dirty="0" err="1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Multicloud</a:t>
            </a:r>
            <a:r>
              <a:rPr lang="en-US" sz="22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/K8sPlugin</a:t>
            </a:r>
          </a:p>
          <a:p>
            <a:pPr marL="686520" lvl="2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8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Instance Helm Upgrade 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Base on new RB definition version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Similar to Helm Upgrade operation</a:t>
            </a:r>
          </a:p>
          <a:p>
            <a:pPr marL="686520" lvl="2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8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Pre-/Post Upgrade Hooks</a:t>
            </a:r>
          </a:p>
          <a:p>
            <a:pPr marL="686520" lvl="2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8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Status API notifications mechanism</a:t>
            </a:r>
          </a:p>
          <a:p>
            <a:pPr marL="686520" lvl="2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8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Further improvements for Day2 Config API</a:t>
            </a:r>
          </a:p>
          <a:p>
            <a:pPr marL="229320" lvl="1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22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CCSDK/CDS</a:t>
            </a:r>
          </a:p>
          <a:p>
            <a:pPr marL="686520" lvl="2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8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Native Support for k8sPlugin APIs added in Istanbul &amp; Jakarta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Root Level Query API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Updates in the Profile API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spc="-1" dirty="0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Updates in the Config API</a:t>
            </a:r>
          </a:p>
        </p:txBody>
      </p:sp>
      <p:sp>
        <p:nvSpPr>
          <p:cNvPr id="4" name="Schemat blokowy: proces 3">
            <a:extLst>
              <a:ext uri="{FF2B5EF4-FFF2-40B4-BE49-F238E27FC236}">
                <a16:creationId xmlns:a16="http://schemas.microsoft.com/office/drawing/2014/main" id="{832FA39B-7FCD-4A5F-B593-50DF341BC9A3}"/>
              </a:ext>
            </a:extLst>
          </p:cNvPr>
          <p:cNvSpPr/>
          <p:nvPr/>
        </p:nvSpPr>
        <p:spPr>
          <a:xfrm>
            <a:off x="9230903" y="1230981"/>
            <a:ext cx="2639506" cy="942681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REQ-</a:t>
            </a:r>
            <a:r>
              <a:rPr lang="pl-PL" sz="3600" dirty="0"/>
              <a:t>890</a:t>
            </a:r>
            <a:endParaRPr lang="en-US" sz="3600" dirty="0"/>
          </a:p>
        </p:txBody>
      </p:sp>
      <p:pic>
        <p:nvPicPr>
          <p:cNvPr id="10" name="Picture 2" descr="Logo">
            <a:extLst>
              <a:ext uri="{FF2B5EF4-FFF2-40B4-BE49-F238E27FC236}">
                <a16:creationId xmlns:a16="http://schemas.microsoft.com/office/drawing/2014/main" id="{B704BFFA-4E03-4AFE-B54F-31F7A941F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38204" y="3127882"/>
            <a:ext cx="3832021" cy="881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194E616-145B-4BE0-919F-9BEB6294E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7938204" y="4016873"/>
            <a:ext cx="3932205" cy="2197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596912"/>
      </p:ext>
    </p:extLst>
  </p:cSld>
  <p:clrMapOvr>
    <a:masterClrMapping/>
  </p:clrMapOvr>
  <p:transition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D2B963D-2E2D-435F-9DE2-2231422AE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US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cope for REQ-</a:t>
            </a:r>
            <a:r>
              <a:rPr lang="pl-PL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890</a:t>
            </a:r>
            <a:r>
              <a:rPr lang="en-US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– </a:t>
            </a:r>
            <a:r>
              <a:rPr lang="pl-PL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Jakarta</a:t>
            </a:r>
            <a:endParaRPr lang="en-US" sz="1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Symbol zastępczy zawartości 1">
            <a:extLst>
              <a:ext uri="{FF2B5EF4-FFF2-40B4-BE49-F238E27FC236}">
                <a16:creationId xmlns:a16="http://schemas.microsoft.com/office/drawing/2014/main" id="{74011DD2-B468-4C5A-99F4-EEC4234E5D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340445" lvl="1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2200" dirty="0"/>
              <a:t>SO CNFO Enhancements</a:t>
            </a:r>
          </a:p>
          <a:p>
            <a:pPr marL="686520" lvl="2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dirty="0"/>
              <a:t>AAI synchronization after Day-2 Operations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Auto-update of information in AAI (K8sResource Create/Update/Delete) 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Based on status notifications from k8sPlugin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No need to manually update AAI if something changes in K8s</a:t>
            </a:r>
          </a:p>
          <a:p>
            <a:pPr marL="686520" lvl="2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dirty="0"/>
              <a:t>CNF Upgrade Support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CNF Upgrade BB (Helm Upgrade)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CNF Upgrade Workflow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New </a:t>
            </a:r>
            <a:r>
              <a:rPr lang="en-US" sz="1600" dirty="0" err="1"/>
              <a:t>cnfUpgrade</a:t>
            </a:r>
            <a:r>
              <a:rPr lang="en-US" sz="1600" dirty="0"/>
              <a:t> endpoint for </a:t>
            </a:r>
            <a:r>
              <a:rPr lang="en-US" sz="1600" dirty="0" err="1"/>
              <a:t>serviceInstantiation</a:t>
            </a:r>
            <a:r>
              <a:rPr lang="en-US" sz="1600" dirty="0"/>
              <a:t> API</a:t>
            </a:r>
          </a:p>
          <a:p>
            <a:pPr marL="1143720" lvl="3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New upgrade endpoint of </a:t>
            </a:r>
            <a:r>
              <a:rPr lang="en-US" sz="1600" dirty="0" err="1"/>
              <a:t>cnf</a:t>
            </a:r>
            <a:r>
              <a:rPr lang="en-US" sz="1600" dirty="0"/>
              <a:t>-adapter</a:t>
            </a:r>
          </a:p>
        </p:txBody>
      </p:sp>
      <p:sp>
        <p:nvSpPr>
          <p:cNvPr id="4" name="Schemat blokowy: proces 3">
            <a:extLst>
              <a:ext uri="{FF2B5EF4-FFF2-40B4-BE49-F238E27FC236}">
                <a16:creationId xmlns:a16="http://schemas.microsoft.com/office/drawing/2014/main" id="{832FA39B-7FCD-4A5F-B593-50DF341BC9A3}"/>
              </a:ext>
            </a:extLst>
          </p:cNvPr>
          <p:cNvSpPr/>
          <p:nvPr/>
        </p:nvSpPr>
        <p:spPr>
          <a:xfrm>
            <a:off x="9230903" y="1230981"/>
            <a:ext cx="2639506" cy="942681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REQ-</a:t>
            </a:r>
            <a:r>
              <a:rPr lang="pl-PL" sz="3600" dirty="0"/>
              <a:t>890</a:t>
            </a:r>
            <a:endParaRPr lang="en-US" sz="3600" dirty="0"/>
          </a:p>
        </p:txBody>
      </p:sp>
      <p:pic>
        <p:nvPicPr>
          <p:cNvPr id="10" name="Picture 2" descr="Logo">
            <a:extLst>
              <a:ext uri="{FF2B5EF4-FFF2-40B4-BE49-F238E27FC236}">
                <a16:creationId xmlns:a16="http://schemas.microsoft.com/office/drawing/2014/main" id="{B704BFFA-4E03-4AFE-B54F-31F7A941F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38204" y="3127882"/>
            <a:ext cx="3832021" cy="881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194E616-145B-4BE0-919F-9BEB6294E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7938204" y="4016873"/>
            <a:ext cx="3932205" cy="2197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4324921"/>
      </p:ext>
    </p:extLst>
  </p:cSld>
  <p:clrMapOvr>
    <a:masterClrMapping/>
  </p:clrMapOvr>
  <p:transition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6A202-3346-4A9C-B9C7-EB46C560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API Changes Summary</a:t>
            </a:r>
            <a:r>
              <a:rPr lang="pl-PL" dirty="0"/>
              <a:t> (1)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4A5CD-F309-4BFF-855C-CBD6AAC9DA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SO API Handler</a:t>
            </a:r>
          </a:p>
          <a:p>
            <a:pPr lvl="1"/>
            <a:r>
              <a:rPr lang="en-US" sz="2000" b="1" dirty="0"/>
              <a:t>POST</a:t>
            </a:r>
            <a:r>
              <a:rPr lang="en-US" sz="2000" dirty="0"/>
              <a:t> </a:t>
            </a:r>
            <a:r>
              <a:rPr lang="en-US" sz="2000" dirty="0" err="1"/>
              <a:t>onap</a:t>
            </a:r>
            <a:r>
              <a:rPr lang="en-US" sz="2000" dirty="0"/>
              <a:t>/so/infra/</a:t>
            </a:r>
            <a:r>
              <a:rPr lang="en-US" sz="2000" dirty="0" err="1"/>
              <a:t>serviceInstantiation</a:t>
            </a:r>
            <a:r>
              <a:rPr lang="en-US" sz="2000" dirty="0"/>
              <a:t>/{</a:t>
            </a:r>
            <a:r>
              <a:rPr lang="en-US" sz="2000" dirty="0" err="1"/>
              <a:t>serviceInstanceId</a:t>
            </a:r>
            <a:r>
              <a:rPr lang="en-US" sz="2000" dirty="0"/>
              <a:t>}/</a:t>
            </a:r>
            <a:r>
              <a:rPr lang="en-US" sz="2000" dirty="0" err="1"/>
              <a:t>vnfs</a:t>
            </a:r>
            <a:r>
              <a:rPr lang="en-US" sz="2000" dirty="0"/>
              <a:t>/{</a:t>
            </a:r>
            <a:r>
              <a:rPr lang="en-US" sz="2000" dirty="0" err="1"/>
              <a:t>vnfInstanceId</a:t>
            </a:r>
            <a:r>
              <a:rPr lang="en-US" sz="2000" dirty="0"/>
              <a:t>}/</a:t>
            </a:r>
            <a:r>
              <a:rPr lang="en-US" sz="2000" dirty="0" err="1"/>
              <a:t>upgradeCnf</a:t>
            </a:r>
            <a:endParaRPr lang="en-US" sz="2000" dirty="0"/>
          </a:p>
          <a:p>
            <a:pPr lvl="2"/>
            <a:r>
              <a:rPr lang="en-US" sz="1600" dirty="0"/>
              <a:t>Consumer: end user</a:t>
            </a:r>
          </a:p>
          <a:p>
            <a:pPr lvl="2"/>
            <a:r>
              <a:rPr lang="en-US" sz="1600" dirty="0"/>
              <a:t>Purpose: Trigger the upgrade of the specified CNF Instance </a:t>
            </a:r>
          </a:p>
          <a:p>
            <a:r>
              <a:rPr lang="en-US" dirty="0"/>
              <a:t>SO CNF Adapter</a:t>
            </a:r>
          </a:p>
          <a:p>
            <a:pPr lvl="1"/>
            <a:r>
              <a:rPr lang="en-US" sz="2000" b="1" dirty="0"/>
              <a:t>POST</a:t>
            </a:r>
            <a:r>
              <a:rPr lang="en-US" sz="2000" dirty="0"/>
              <a:t> </a:t>
            </a:r>
            <a:r>
              <a:rPr lang="en-US" sz="2000" dirty="0" err="1"/>
              <a:t>api</a:t>
            </a:r>
            <a:r>
              <a:rPr lang="en-US" sz="2000" dirty="0"/>
              <a:t>/</a:t>
            </a:r>
            <a:r>
              <a:rPr lang="en-US" sz="2000" dirty="0" err="1"/>
              <a:t>cnf</a:t>
            </a:r>
            <a:r>
              <a:rPr lang="en-US" sz="2000" dirty="0"/>
              <a:t>-adapter/v1/instance/{</a:t>
            </a:r>
            <a:r>
              <a:rPr lang="en-US" sz="2000" dirty="0" err="1"/>
              <a:t>instanceID</a:t>
            </a:r>
            <a:r>
              <a:rPr lang="en-US" sz="2000" dirty="0"/>
              <a:t>}/upgrade</a:t>
            </a:r>
          </a:p>
          <a:p>
            <a:pPr lvl="2"/>
            <a:r>
              <a:rPr lang="en-US" sz="1600" dirty="0"/>
              <a:t>Consumer: SO BPMN Infra</a:t>
            </a:r>
          </a:p>
          <a:p>
            <a:pPr lvl="2"/>
            <a:r>
              <a:rPr lang="en-US" sz="1600" dirty="0"/>
              <a:t>Purpose: Perform the upgrade of the CNF instance</a:t>
            </a:r>
          </a:p>
          <a:p>
            <a:r>
              <a:rPr lang="en-US" dirty="0" err="1"/>
              <a:t>Multicloud</a:t>
            </a:r>
            <a:r>
              <a:rPr lang="en-US" dirty="0"/>
              <a:t> – K8sPlugin</a:t>
            </a:r>
          </a:p>
          <a:p>
            <a:pPr lvl="1"/>
            <a:r>
              <a:rPr lang="en-US" sz="2000" b="1" dirty="0"/>
              <a:t>POST </a:t>
            </a:r>
            <a:r>
              <a:rPr lang="en-US" sz="2000" dirty="0"/>
              <a:t>v1/instance/{instance-id}/upgrade</a:t>
            </a:r>
          </a:p>
          <a:p>
            <a:pPr lvl="2"/>
            <a:r>
              <a:rPr lang="en-US" sz="1600" dirty="0"/>
              <a:t>Consumer: SO CNF Adapter</a:t>
            </a:r>
          </a:p>
          <a:p>
            <a:pPr lvl="2"/>
            <a:r>
              <a:rPr lang="en-US" sz="1600" dirty="0"/>
              <a:t>Purpose: Upgrade existing CNF instance</a:t>
            </a:r>
          </a:p>
          <a:p>
            <a:pPr lvl="1"/>
            <a:r>
              <a:rPr lang="en-US" sz="2000" b="1" dirty="0"/>
              <a:t>POST</a:t>
            </a:r>
            <a:r>
              <a:rPr lang="en-US" sz="2000" dirty="0"/>
              <a:t> v1/{instance-id}/status/subscription</a:t>
            </a:r>
          </a:p>
          <a:p>
            <a:pPr lvl="2"/>
            <a:r>
              <a:rPr lang="en-US" sz="1600" dirty="0"/>
              <a:t>Consumer: SO CNF Adapter</a:t>
            </a:r>
          </a:p>
          <a:p>
            <a:pPr lvl="2"/>
            <a:r>
              <a:rPr lang="en-US" sz="1600" dirty="0"/>
              <a:t>Purpose: Create status notification subscription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06835042"/>
      </p:ext>
    </p:extLst>
  </p:cSld>
  <p:clrMapOvr>
    <a:masterClrMapping/>
  </p:clrMapOvr>
  <p:transition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349300D7-B8BD-4936-8406-C539D5B7BB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API Changes Summary</a:t>
            </a:r>
            <a:r>
              <a:rPr lang="pl-PL" dirty="0"/>
              <a:t> (2)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Multicloud</a:t>
            </a:r>
            <a:r>
              <a:rPr lang="en-US" dirty="0"/>
              <a:t> – K8sPlugin</a:t>
            </a:r>
          </a:p>
          <a:p>
            <a:pPr lvl="1"/>
            <a:r>
              <a:rPr lang="en-US" sz="2000" b="1" dirty="0"/>
              <a:t>GET</a:t>
            </a:r>
            <a:r>
              <a:rPr lang="en-US" sz="2000" dirty="0"/>
              <a:t> v1/{instance-id}/status/subscription</a:t>
            </a:r>
          </a:p>
          <a:p>
            <a:pPr lvl="2"/>
            <a:r>
              <a:rPr lang="en-US" sz="1600" dirty="0"/>
              <a:t>Consumer: SO CNF Adapter</a:t>
            </a:r>
          </a:p>
          <a:p>
            <a:pPr lvl="2"/>
            <a:r>
              <a:rPr lang="en-US" sz="1600" dirty="0"/>
              <a:t>Purpose: Get list of subscriptions for created instance</a:t>
            </a:r>
          </a:p>
          <a:p>
            <a:pPr lvl="1"/>
            <a:r>
              <a:rPr lang="en-US" sz="2000" b="1" dirty="0"/>
              <a:t>GET</a:t>
            </a:r>
            <a:r>
              <a:rPr lang="en-US" sz="2000" dirty="0"/>
              <a:t> v1/{instance-id}/status/subscription/{subscription-id}</a:t>
            </a:r>
          </a:p>
          <a:p>
            <a:pPr lvl="2"/>
            <a:r>
              <a:rPr lang="en-US" sz="1600" dirty="0"/>
              <a:t>Consumer: SO CNF Adapter</a:t>
            </a:r>
          </a:p>
          <a:p>
            <a:pPr lvl="2"/>
            <a:r>
              <a:rPr lang="en-US" sz="1600" dirty="0"/>
              <a:t>Purpose: Get details of specific status notification subscription</a:t>
            </a:r>
          </a:p>
          <a:p>
            <a:pPr lvl="1"/>
            <a:r>
              <a:rPr lang="en-US" sz="2000" b="1" dirty="0"/>
              <a:t>PUT</a:t>
            </a:r>
            <a:r>
              <a:rPr lang="en-US" sz="2000" dirty="0"/>
              <a:t> v1/{instance-id}/status/subscription/{subscription-id}</a:t>
            </a:r>
          </a:p>
          <a:p>
            <a:pPr lvl="2"/>
            <a:r>
              <a:rPr lang="en-US" sz="1600" dirty="0"/>
              <a:t>Consumer: SO CNF Adapter</a:t>
            </a:r>
          </a:p>
          <a:p>
            <a:pPr lvl="2"/>
            <a:r>
              <a:rPr lang="en-US" sz="1600" dirty="0"/>
              <a:t>Purpose: Update specific status notification subscription</a:t>
            </a:r>
          </a:p>
          <a:p>
            <a:pPr lvl="1"/>
            <a:r>
              <a:rPr lang="en-US" sz="2000" b="1" dirty="0"/>
              <a:t>DELETE</a:t>
            </a:r>
            <a:r>
              <a:rPr lang="en-US" sz="2000" dirty="0"/>
              <a:t> v1/{instance-id}/status/subscription/{subscription-id}</a:t>
            </a:r>
          </a:p>
          <a:p>
            <a:pPr lvl="2"/>
            <a:r>
              <a:rPr lang="en-US" sz="1600" dirty="0"/>
              <a:t>Consumer: SO CNF Adapter</a:t>
            </a:r>
          </a:p>
          <a:p>
            <a:pPr lvl="2"/>
            <a:r>
              <a:rPr lang="en-US" sz="1600" dirty="0"/>
              <a:t>Purpose: Delete status notification subscription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6953378" y="4124198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89949810"/>
      </p:ext>
    </p:extLst>
  </p:cSld>
  <p:clrMapOvr>
    <a:masterClrMapping/>
  </p:clrMapOvr>
  <p:transition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5714897"/>
      </p:ext>
    </p:extLst>
  </p:cSld>
  <p:clrMapOvr>
    <a:masterClrMapping/>
  </p:clrMapOvr>
  <p:transition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349300D7-B8BD-4936-8406-C539D5B7BB3E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823700" y="6583363"/>
            <a:ext cx="368300" cy="274637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1E0E897A-81EF-43A5-AF2C-B11A52682B71}"/>
              </a:ext>
            </a:extLst>
          </p:cNvPr>
          <p:cNvSpPr txBox="1"/>
          <p:nvPr/>
        </p:nvSpPr>
        <p:spPr>
          <a:xfrm>
            <a:off x="3463957" y="3223967"/>
            <a:ext cx="52640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000" dirty="0">
                <a:latin typeface="Gill Sans" panose="020B0604020202020204" charset="0"/>
              </a:rPr>
              <a:t>SO</a:t>
            </a:r>
            <a:endParaRPr lang="en-US" sz="6000" dirty="0">
              <a:latin typeface="Gill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2491948"/>
      </p:ext>
    </p:extLst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349300D7-B8BD-4936-8406-C539D5B7BB3E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823700" y="6583363"/>
            <a:ext cx="368300" cy="274637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1E0E897A-81EF-43A5-AF2C-B11A52682B71}"/>
              </a:ext>
            </a:extLst>
          </p:cNvPr>
          <p:cNvSpPr txBox="1"/>
          <p:nvPr/>
        </p:nvSpPr>
        <p:spPr>
          <a:xfrm>
            <a:off x="3463957" y="2198728"/>
            <a:ext cx="52640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000" dirty="0">
                <a:latin typeface="Gill Sans" panose="020B0604020202020204" charset="0"/>
              </a:rPr>
              <a:t>CNF UPGRADE WORKFLOW</a:t>
            </a:r>
            <a:endParaRPr lang="en-US" sz="6000" dirty="0">
              <a:latin typeface="Gill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286216"/>
      </p:ext>
    </p:extLst>
  </p:cSld>
  <p:clrMapOvr>
    <a:masterClrMapping/>
  </p:clrMapOvr>
  <p:transition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D387F88-8AEB-43FF-B484-BCCAB712F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</a:pPr>
            <a:r>
              <a:rPr lang="en-US" sz="2000" dirty="0"/>
              <a:t>No changes required in SDC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Since Istanbul we can Upgrade Helm package in VF Model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It is distributed to SO and K8sPlugin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How to Upgrade Service Model with CNF in SDC</a:t>
            </a:r>
            <a:r>
              <a:rPr lang="pl-PL" sz="2000" dirty="0"/>
              <a:t>?</a:t>
            </a:r>
            <a:endParaRPr lang="en-US" sz="2000" dirty="0"/>
          </a:p>
          <a:p>
            <a:pPr lvl="2">
              <a:lnSpc>
                <a:spcPct val="150000"/>
              </a:lnSpc>
            </a:pPr>
            <a:r>
              <a:rPr lang="en-US" dirty="0"/>
              <a:t>Create new VSP with updated helm chart(s)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Update existing VF with newly created VSP 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Update Service and distribute new service model version. 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8CF5451-DCA0-4381-ABF9-17D6B36E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2800" dirty="0"/>
              <a:t>CNF/</a:t>
            </a:r>
            <a:r>
              <a:rPr lang="pl-PL" sz="2800" dirty="0" err="1"/>
              <a:t>Helm</a:t>
            </a:r>
            <a:r>
              <a:rPr lang="pl-PL" sz="2800" dirty="0"/>
              <a:t> Upgrade: </a:t>
            </a:r>
            <a:r>
              <a:rPr lang="en-US" sz="2800" dirty="0"/>
              <a:t>Design in SDC</a:t>
            </a:r>
          </a:p>
        </p:txBody>
      </p:sp>
    </p:spTree>
    <p:extLst>
      <p:ext uri="{BB962C8B-B14F-4D97-AF65-F5344CB8AC3E}">
        <p14:creationId xmlns:p14="http://schemas.microsoft.com/office/powerpoint/2010/main" val="28200745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ADCBEF-EA3D-4672-A07A-A13EB54C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579" y="279890"/>
            <a:ext cx="11506200" cy="538770"/>
          </a:xfrm>
        </p:spPr>
        <p:txBody>
          <a:bodyPr>
            <a:noAutofit/>
          </a:bodyPr>
          <a:lstStyle/>
          <a:p>
            <a:r>
              <a:rPr lang="pl-PL" sz="2800" dirty="0"/>
              <a:t>CNF/</a:t>
            </a:r>
            <a:r>
              <a:rPr lang="pl-PL" sz="2800" dirty="0" err="1"/>
              <a:t>Helm</a:t>
            </a:r>
            <a:r>
              <a:rPr lang="en-US" sz="2800" dirty="0"/>
              <a:t> upgrade</a:t>
            </a:r>
            <a:r>
              <a:rPr lang="pl-PL" sz="2800" dirty="0"/>
              <a:t>: </a:t>
            </a:r>
            <a:endParaRPr lang="en-US" sz="2800" dirty="0"/>
          </a:p>
        </p:txBody>
      </p:sp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6C80F26B-2387-44CD-AA25-03E3817B5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CNF upgrade is 2 steps process.</a:t>
            </a:r>
            <a:endParaRPr lang="en-US" sz="2400" dirty="0"/>
          </a:p>
          <a:p>
            <a:pPr lvl="1"/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1: Upgrade existing service instance to newer model in SDNC and AAI. </a:t>
            </a:r>
          </a:p>
          <a:p>
            <a:pPr lvl="2"/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functionality is available in I release</a:t>
            </a:r>
            <a:r>
              <a:rPr lang="en-US" sz="1600" dirty="0"/>
              <a:t>       </a:t>
            </a:r>
          </a:p>
          <a:p>
            <a:pPr lvl="1"/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2: Upgrade CNF </a:t>
            </a:r>
            <a:r>
              <a:rPr lang="en-US" sz="2000" dirty="0"/>
              <a:t>-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helm upgrade</a:t>
            </a:r>
          </a:p>
          <a:p>
            <a:pPr lvl="2"/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(new functionality)</a:t>
            </a:r>
          </a:p>
          <a:p>
            <a:r>
              <a:rPr lang="en-US" sz="2400" dirty="0"/>
              <a:t>Why is this process decoupled into two steps?</a:t>
            </a:r>
          </a:p>
          <a:p>
            <a:pPr lvl="1"/>
            <a:r>
              <a:rPr lang="en-US" sz="2000" dirty="0"/>
              <a:t>Decomposition makes sense when we have more than on CNF in Service</a:t>
            </a:r>
          </a:p>
          <a:p>
            <a:pPr lvl="1"/>
            <a:r>
              <a:rPr lang="en-US" sz="2000" dirty="0"/>
              <a:t>We may perform additional actions in between upgrade of CNF instance</a:t>
            </a:r>
          </a:p>
          <a:p>
            <a:pPr lvl="1"/>
            <a:r>
              <a:rPr lang="en-US" sz="2000" dirty="0"/>
              <a:t>We may upgrade only selected CNF instance</a:t>
            </a:r>
          </a:p>
          <a:p>
            <a:pPr lvl="1"/>
            <a:r>
              <a:rPr lang="en-US" sz="2000" dirty="0"/>
              <a:t>We may upgrade with selected method</a:t>
            </a:r>
          </a:p>
          <a:p>
            <a:pPr lvl="2"/>
            <a:r>
              <a:rPr lang="en-US" sz="1600" dirty="0"/>
              <a:t>Build and </a:t>
            </a:r>
            <a:r>
              <a:rPr lang="en-US" sz="1600" dirty="0" err="1"/>
              <a:t>Repl</a:t>
            </a:r>
            <a:r>
              <a:rPr lang="pl-PL" sz="1600" dirty="0"/>
              <a:t>a</a:t>
            </a:r>
            <a:r>
              <a:rPr lang="en-US" sz="1600" dirty="0" err="1"/>
              <a:t>ce</a:t>
            </a:r>
            <a:r>
              <a:rPr lang="en-US" sz="1600" dirty="0"/>
              <a:t> (since Istanbul)</a:t>
            </a:r>
          </a:p>
          <a:p>
            <a:pPr lvl="2"/>
            <a:r>
              <a:rPr lang="en-US" sz="1600" dirty="0"/>
              <a:t>In Place Upgrade (since Jakarta)</a:t>
            </a:r>
          </a:p>
        </p:txBody>
      </p:sp>
    </p:spTree>
    <p:extLst>
      <p:ext uri="{BB962C8B-B14F-4D97-AF65-F5344CB8AC3E}">
        <p14:creationId xmlns:p14="http://schemas.microsoft.com/office/powerpoint/2010/main" val="765664690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343195"/>
            <a:ext cx="11472909" cy="46581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>
                <a:latin typeface="Gill Sans" panose="020B0604020202020204" charset="0"/>
              </a:rPr>
              <a:t>Executive Summary</a:t>
            </a:r>
            <a:r>
              <a:rPr lang="en-US" sz="1600" dirty="0">
                <a:latin typeface="Gill Sans" panose="020B0604020202020204" charset="0"/>
              </a:rPr>
              <a:t> - Provide CNF orchestration support through integration of K8s adapter in ONAP SO</a:t>
            </a:r>
          </a:p>
          <a:p>
            <a:r>
              <a:rPr lang="en-US" sz="1500" dirty="0">
                <a:latin typeface="Gill Sans" panose="020B0604020202020204" charset="0"/>
              </a:rPr>
              <a:t>Support for provisioning CNFs using an external K8s Manager </a:t>
            </a:r>
          </a:p>
          <a:p>
            <a:r>
              <a:rPr lang="en-US" sz="1500" dirty="0">
                <a:latin typeface="Gill Sans" panose="020B0604020202020204" charset="0"/>
              </a:rPr>
              <a:t>Support the Helm based orchestration</a:t>
            </a:r>
          </a:p>
          <a:p>
            <a:r>
              <a:rPr lang="en-US" sz="1500" dirty="0">
                <a:latin typeface="Gill Sans" panose="020B0604020202020204" charset="0"/>
              </a:rPr>
              <a:t>leverage the existing functionality of Multi cloud in SO</a:t>
            </a:r>
          </a:p>
          <a:p>
            <a:r>
              <a:rPr lang="en-US" sz="1500" dirty="0">
                <a:latin typeface="Gill Sans" panose="020B0604020202020204" charset="0"/>
              </a:rPr>
              <a:t>Bring in the advantages of the K8s </a:t>
            </a:r>
            <a:r>
              <a:rPr lang="en-US" sz="1500" dirty="0" err="1">
                <a:latin typeface="Gill Sans" panose="020B0604020202020204" charset="0"/>
              </a:rPr>
              <a:t>orchestrato</a:t>
            </a:r>
            <a:r>
              <a:rPr lang="pl-PL" sz="1500" dirty="0">
                <a:latin typeface="Gill Sans" panose="020B0604020202020204" charset="0"/>
              </a:rPr>
              <a:t>r</a:t>
            </a:r>
            <a:endParaRPr lang="en-US" sz="1500" dirty="0">
              <a:latin typeface="Gill Sans" panose="020B0604020202020204" charset="0"/>
            </a:endParaRPr>
          </a:p>
          <a:p>
            <a:r>
              <a:rPr lang="en-US" sz="1500" dirty="0">
                <a:latin typeface="Gill Sans" panose="020B0604020202020204" charset="0"/>
              </a:rPr>
              <a:t>Set stage for the Cloud Native scenarios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latin typeface="Gill Sans" panose="020B0604020202020204" charset="0"/>
              </a:rPr>
              <a:t>Owners:</a:t>
            </a:r>
            <a:r>
              <a:rPr lang="en-US" sz="1600" dirty="0">
                <a:latin typeface="Gill Sans" panose="020B0604020202020204" charset="0"/>
              </a:rPr>
              <a:t> Lukasz Rajewski (Orange), </a:t>
            </a:r>
            <a:r>
              <a:rPr lang="en-US" sz="1600" dirty="0" err="1">
                <a:latin typeface="Gill Sans" panose="020B0604020202020204" charset="0"/>
              </a:rPr>
              <a:t>Seshu</a:t>
            </a:r>
            <a:r>
              <a:rPr lang="en-US" sz="1600" dirty="0">
                <a:latin typeface="Gill Sans" panose="020B0604020202020204" charset="0"/>
              </a:rPr>
              <a:t> Kumar M (Huawei)</a:t>
            </a:r>
            <a:endParaRPr lang="pl-PL" sz="1600" dirty="0">
              <a:latin typeface="Gill Sans" panose="020B060402020202020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latin typeface="Gill Sans" panose="020B0604020202020204" charset="0"/>
              </a:rPr>
              <a:t>Business Impact</a:t>
            </a:r>
            <a:r>
              <a:rPr lang="en-US" sz="1600" dirty="0">
                <a:latin typeface="Gill Sans" panose="020B0604020202020204" charset="0"/>
              </a:rPr>
              <a:t> - Enables operators and service providers to orchestrate CNFs based services along with the VNFs and PNFs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latin typeface="Gill Sans" panose="020B0604020202020204" charset="0"/>
              </a:rPr>
              <a:t>Business Markets</a:t>
            </a:r>
            <a:r>
              <a:rPr lang="en-US" sz="1600" dirty="0">
                <a:latin typeface="Gill Sans" panose="020B0604020202020204" charset="0"/>
              </a:rPr>
              <a:t> - All operators and service providers that are intended to use the CNFs along with PNFs / VNFs</a:t>
            </a:r>
            <a:br>
              <a:rPr lang="en-US" sz="1600" dirty="0">
                <a:latin typeface="Gill Sans" panose="020B0604020202020204" charset="0"/>
              </a:rPr>
            </a:br>
            <a:r>
              <a:rPr lang="en-US" sz="1600" b="1" dirty="0">
                <a:latin typeface="Gill Sans" panose="020B0604020202020204" charset="0"/>
              </a:rPr>
              <a:t>Funding/Financial Impacts</a:t>
            </a:r>
            <a:r>
              <a:rPr lang="en-US" sz="1600" dirty="0">
                <a:latin typeface="Gill Sans" panose="020B0604020202020204" charset="0"/>
              </a:rPr>
              <a:t> - Reduction in the footprint of the ONAP for CNF support.</a:t>
            </a:r>
            <a:br>
              <a:rPr lang="en-US" sz="1600" dirty="0">
                <a:latin typeface="Gill Sans" panose="020B0604020202020204" charset="0"/>
              </a:rPr>
            </a:br>
            <a:r>
              <a:rPr lang="en-US" sz="1600" b="1" dirty="0">
                <a:latin typeface="Gill Sans" panose="020B0604020202020204" charset="0"/>
              </a:rPr>
              <a:t>Organization </a:t>
            </a:r>
            <a:r>
              <a:rPr lang="en-US" sz="1600" b="1" dirty="0" err="1">
                <a:latin typeface="Gill Sans" panose="020B0604020202020204" charset="0"/>
              </a:rPr>
              <a:t>Mgmt</a:t>
            </a:r>
            <a:r>
              <a:rPr lang="en-US" sz="1600" b="1" dirty="0">
                <a:latin typeface="Gill Sans" panose="020B0604020202020204" charset="0"/>
              </a:rPr>
              <a:t>, Sales Strategies</a:t>
            </a:r>
            <a:r>
              <a:rPr lang="en-US" sz="1600" dirty="0">
                <a:latin typeface="Gill Sans" panose="020B0604020202020204" charset="0"/>
              </a:rPr>
              <a:t> -</a:t>
            </a:r>
            <a:r>
              <a:rPr lang="en-US" sz="1600" i="1" dirty="0">
                <a:latin typeface="Gill Sans" panose="020B0604020202020204" charset="0"/>
              </a:rPr>
              <a:t>There is no additional organizational management or sales strategies for this requirement outside of a service providers "normal" ONAP deployment and its attendant organizational resources from a service provider.</a:t>
            </a:r>
            <a:r>
              <a:rPr lang="en-US" sz="1600" dirty="0">
                <a:latin typeface="Gill Sans" panose="020B0604020202020204" charset="0"/>
              </a:rPr>
              <a:t> 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CNFO - Summary for the requirement subcommittee</a:t>
            </a:r>
          </a:p>
        </p:txBody>
      </p:sp>
      <p:sp>
        <p:nvSpPr>
          <p:cNvPr id="5" name="Schemat blokowy: proces 4">
            <a:extLst>
              <a:ext uri="{FF2B5EF4-FFF2-40B4-BE49-F238E27FC236}">
                <a16:creationId xmlns:a16="http://schemas.microsoft.com/office/drawing/2014/main" id="{40EA8498-7DE4-4043-BAA8-6E3E1D3C4CF5}"/>
              </a:ext>
            </a:extLst>
          </p:cNvPr>
          <p:cNvSpPr/>
          <p:nvPr/>
        </p:nvSpPr>
        <p:spPr>
          <a:xfrm>
            <a:off x="10169236" y="1089894"/>
            <a:ext cx="1913272" cy="5717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2800" dirty="0"/>
              <a:t> REQ-341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F622C5DC-F731-415B-AE84-5A3829C75D98}"/>
              </a:ext>
            </a:extLst>
          </p:cNvPr>
          <p:cNvSpPr txBox="1"/>
          <p:nvPr/>
        </p:nvSpPr>
        <p:spPr>
          <a:xfrm>
            <a:off x="11501760" y="1385258"/>
            <a:ext cx="7715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Guilin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chemat blokowy: proces 7">
            <a:extLst>
              <a:ext uri="{FF2B5EF4-FFF2-40B4-BE49-F238E27FC236}">
                <a16:creationId xmlns:a16="http://schemas.microsoft.com/office/drawing/2014/main" id="{739FEE24-1830-4546-B627-6C0E2CB64891}"/>
              </a:ext>
            </a:extLst>
          </p:cNvPr>
          <p:cNvSpPr/>
          <p:nvPr/>
        </p:nvSpPr>
        <p:spPr>
          <a:xfrm>
            <a:off x="10169235" y="1786874"/>
            <a:ext cx="1913272" cy="5717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2800" dirty="0"/>
              <a:t> REQ-458</a:t>
            </a: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4BB8A6B6-1EC1-407E-82FF-7DFB529AC3C3}"/>
              </a:ext>
            </a:extLst>
          </p:cNvPr>
          <p:cNvSpPr txBox="1"/>
          <p:nvPr/>
        </p:nvSpPr>
        <p:spPr>
          <a:xfrm>
            <a:off x="11274641" y="2082238"/>
            <a:ext cx="998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Honolulu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Schemat blokowy: proces 9">
            <a:extLst>
              <a:ext uri="{FF2B5EF4-FFF2-40B4-BE49-F238E27FC236}">
                <a16:creationId xmlns:a16="http://schemas.microsoft.com/office/drawing/2014/main" id="{04391C7A-904B-45E0-BE62-117BC7722684}"/>
              </a:ext>
            </a:extLst>
          </p:cNvPr>
          <p:cNvSpPr/>
          <p:nvPr/>
        </p:nvSpPr>
        <p:spPr>
          <a:xfrm>
            <a:off x="10169235" y="2470978"/>
            <a:ext cx="1913272" cy="5717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2800" dirty="0"/>
              <a:t> REQ-627</a:t>
            </a: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9A74AC0A-834A-4848-B392-233D8C2855EB}"/>
              </a:ext>
            </a:extLst>
          </p:cNvPr>
          <p:cNvSpPr txBox="1"/>
          <p:nvPr/>
        </p:nvSpPr>
        <p:spPr>
          <a:xfrm>
            <a:off x="11274641" y="2779218"/>
            <a:ext cx="9986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  Istanbul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Schemat blokowy: proces 11">
            <a:extLst>
              <a:ext uri="{FF2B5EF4-FFF2-40B4-BE49-F238E27FC236}">
                <a16:creationId xmlns:a16="http://schemas.microsoft.com/office/drawing/2014/main" id="{98CE3B4A-BC83-4DBE-86BC-4274322096AE}"/>
              </a:ext>
            </a:extLst>
          </p:cNvPr>
          <p:cNvSpPr/>
          <p:nvPr/>
        </p:nvSpPr>
        <p:spPr>
          <a:xfrm>
            <a:off x="10169236" y="3155082"/>
            <a:ext cx="1913272" cy="57179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2800" dirty="0"/>
              <a:t> REQ-890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47F00A5D-B64F-4217-9052-AB0A12C37E30}"/>
              </a:ext>
            </a:extLst>
          </p:cNvPr>
          <p:cNvSpPr txBox="1"/>
          <p:nvPr/>
        </p:nvSpPr>
        <p:spPr>
          <a:xfrm>
            <a:off x="11274642" y="3463322"/>
            <a:ext cx="9986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  </a:t>
            </a:r>
            <a:r>
              <a:rPr lang="pl-PL" dirty="0" err="1">
                <a:solidFill>
                  <a:schemeClr val="bg1"/>
                </a:solidFill>
              </a:rPr>
              <a:t>Jakarta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087664"/>
      </p:ext>
    </p:extLst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D387F88-8AEB-43FF-B484-BCCAB712F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Existing functionality available from I release </a:t>
            </a:r>
          </a:p>
          <a:p>
            <a:pPr lvl="1"/>
            <a:r>
              <a:rPr lang="en-US" dirty="0"/>
              <a:t>Trigger endpoint Url: /</a:t>
            </a:r>
            <a:r>
              <a:rPr lang="en-US" dirty="0" err="1"/>
              <a:t>onap</a:t>
            </a:r>
            <a:r>
              <a:rPr lang="en-US" dirty="0"/>
              <a:t>/so/infra/</a:t>
            </a:r>
            <a:r>
              <a:rPr lang="en-US" dirty="0" err="1"/>
              <a:t>serviceInstantiation</a:t>
            </a:r>
            <a:r>
              <a:rPr lang="en-US" dirty="0"/>
              <a:t>/v7/</a:t>
            </a:r>
            <a:r>
              <a:rPr lang="en-US" dirty="0" err="1"/>
              <a:t>serviceInstances</a:t>
            </a:r>
            <a:r>
              <a:rPr lang="en-US" dirty="0"/>
              <a:t>/$SERVICE_INSTANCE_ID/upgrade </a:t>
            </a:r>
          </a:p>
          <a:p>
            <a:pPr lvl="1"/>
            <a:r>
              <a:rPr lang="en-US" dirty="0"/>
              <a:t>It will trigger below building block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Service model SDNC and AAI will get update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8CF5451-DCA0-4381-ABF9-17D6B36E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Step 1 - Update service model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3BB49B4-8067-4DBF-B271-00A198248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27" y="2361805"/>
            <a:ext cx="9686925" cy="666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9CF405-8814-42BF-923F-4B100DF76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3429000"/>
            <a:ext cx="6029325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893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ADCBEF-EA3D-4672-A07A-A13EB54C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043" y="231620"/>
            <a:ext cx="11648661" cy="640080"/>
          </a:xfrm>
        </p:spPr>
        <p:txBody>
          <a:bodyPr>
            <a:noAutofit/>
          </a:bodyPr>
          <a:lstStyle/>
          <a:p>
            <a:r>
              <a:rPr lang="en-US" sz="2800" dirty="0"/>
              <a:t>Step 2 - CNF upgrade flow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504C2310-4697-436A-9501-B1FADB29D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05840"/>
            <a:ext cx="10972800" cy="5368456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New end point:</a:t>
            </a:r>
          </a:p>
          <a:p>
            <a:pPr lvl="2"/>
            <a:r>
              <a:rPr lang="en-US" dirty="0"/>
              <a:t>End point url: /</a:t>
            </a:r>
            <a:r>
              <a:rPr lang="en-US" dirty="0" err="1"/>
              <a:t>serviceInstances</a:t>
            </a:r>
            <a:r>
              <a:rPr lang="en-US" dirty="0"/>
              <a:t>/{</a:t>
            </a:r>
            <a:r>
              <a:rPr lang="en-US" dirty="0" err="1"/>
              <a:t>serviceInstanceId</a:t>
            </a:r>
            <a:r>
              <a:rPr lang="en-US" dirty="0"/>
              <a:t>}/</a:t>
            </a:r>
            <a:r>
              <a:rPr lang="en-US" dirty="0" err="1"/>
              <a:t>vnfs</a:t>
            </a:r>
            <a:r>
              <a:rPr lang="en-US" dirty="0"/>
              <a:t>/{</a:t>
            </a:r>
            <a:r>
              <a:rPr lang="en-US" dirty="0" err="1"/>
              <a:t>vnfInstanceId</a:t>
            </a:r>
            <a:r>
              <a:rPr lang="en-US" dirty="0"/>
              <a:t>}/</a:t>
            </a:r>
            <a:r>
              <a:rPr lang="en-US" dirty="0" err="1"/>
              <a:t>upgradeCnf</a:t>
            </a:r>
            <a:endParaRPr lang="en-US" dirty="0"/>
          </a:p>
          <a:p>
            <a:pPr lvl="2"/>
            <a:r>
              <a:rPr lang="en-US" dirty="0"/>
              <a:t>Method: POST</a:t>
            </a:r>
          </a:p>
          <a:p>
            <a:pPr lvl="2"/>
            <a:r>
              <a:rPr lang="en-US" dirty="0"/>
              <a:t>Request payload: same as ‘</a:t>
            </a:r>
            <a:r>
              <a:rPr lang="en-US" dirty="0" err="1"/>
              <a:t>serviceInstances</a:t>
            </a:r>
            <a:r>
              <a:rPr lang="en-US" dirty="0"/>
              <a:t>’ </a:t>
            </a:r>
            <a:r>
              <a:rPr lang="en-US" dirty="0" err="1"/>
              <a:t>api</a:t>
            </a:r>
            <a:endParaRPr lang="en-US" dirty="0"/>
          </a:p>
          <a:p>
            <a:pPr marL="342900" lvl="2" indent="0">
              <a:buNone/>
            </a:pPr>
            <a:endParaRPr lang="en-US" dirty="0"/>
          </a:p>
          <a:p>
            <a:pPr lvl="1"/>
            <a:r>
              <a:rPr lang="en-US" dirty="0"/>
              <a:t>Below Building Blocks will get execute: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38399E3-F95C-4742-A4E1-306F5DB7CA32}"/>
              </a:ext>
            </a:extLst>
          </p:cNvPr>
          <p:cNvGraphicFramePr>
            <a:graphicFrameLocks noGrp="1"/>
          </p:cNvGraphicFramePr>
          <p:nvPr/>
        </p:nvGraphicFramePr>
        <p:xfrm>
          <a:off x="2140501" y="2731603"/>
          <a:ext cx="6314385" cy="30379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6227">
                  <a:extLst>
                    <a:ext uri="{9D8B030D-6E8A-4147-A177-3AD203B41FA5}">
                      <a16:colId xmlns:a16="http://schemas.microsoft.com/office/drawing/2014/main" val="2339343014"/>
                    </a:ext>
                  </a:extLst>
                </a:gridCol>
                <a:gridCol w="2572924">
                  <a:extLst>
                    <a:ext uri="{9D8B030D-6E8A-4147-A177-3AD203B41FA5}">
                      <a16:colId xmlns:a16="http://schemas.microsoft.com/office/drawing/2014/main" val="1911340683"/>
                    </a:ext>
                  </a:extLst>
                </a:gridCol>
                <a:gridCol w="1087945">
                  <a:extLst>
                    <a:ext uri="{9D8B030D-6E8A-4147-A177-3AD203B41FA5}">
                      <a16:colId xmlns:a16="http://schemas.microsoft.com/office/drawing/2014/main" val="123063533"/>
                    </a:ext>
                  </a:extLst>
                </a:gridCol>
                <a:gridCol w="1867289">
                  <a:extLst>
                    <a:ext uri="{9D8B030D-6E8A-4147-A177-3AD203B41FA5}">
                      <a16:colId xmlns:a16="http://schemas.microsoft.com/office/drawing/2014/main" val="4105949088"/>
                    </a:ext>
                  </a:extLst>
                </a:gridCol>
              </a:tblGrid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SEQ_NO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FLOW_NAME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SCOPE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ACTION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38603595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AAICheckVnfInMaintBB   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77842976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AAISetVnfInMaintBB      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5630027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DeactivateVfModuleBB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0749604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DeactivateVnfBB            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00563734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ChangeModelVfModuleBB</a:t>
                      </a:r>
                      <a:r>
                        <a:rPr lang="en-US" sz="1100" u="none" strike="noStrike" dirty="0">
                          <a:effectLst/>
                        </a:rPr>
                        <a:t>   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96611758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ControllerExecutionBB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vnf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config-upgrade-assign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4972792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  <a:highlight>
                            <a:srgbClr val="FFFF00"/>
                          </a:highlight>
                        </a:rPr>
                        <a:t>UpgradeVfmoduleBB</a:t>
                      </a:r>
                      <a:r>
                        <a:rPr lang="en-US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     &gt;&gt;&gt;&gt; New BB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60819600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ControllerExecutionBB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vnf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config-upgrade-deploy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6595758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ActivateVfModuleBB            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61304364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ChangeModelVnfBB</a:t>
                      </a:r>
                      <a:r>
                        <a:rPr lang="en-US" sz="1100" u="none" strike="noStrike" dirty="0">
                          <a:effectLst/>
                        </a:rPr>
                        <a:t>                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5261312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ActivateVnfBB                   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18666149"/>
                  </a:ext>
                </a:extLst>
              </a:tr>
              <a:tr h="2336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AAIUnsetVnfInMaintBB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631248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37443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ADCBEF-EA3D-4672-A07A-A13EB54C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043" y="231620"/>
            <a:ext cx="11648661" cy="640080"/>
          </a:xfrm>
        </p:spPr>
        <p:txBody>
          <a:bodyPr>
            <a:noAutofit/>
          </a:bodyPr>
          <a:lstStyle/>
          <a:p>
            <a:r>
              <a:rPr lang="en-US" sz="2800" dirty="0"/>
              <a:t>Catalog</a:t>
            </a:r>
            <a:r>
              <a:rPr lang="pl-PL" sz="2800" dirty="0"/>
              <a:t>D</a:t>
            </a:r>
            <a:r>
              <a:rPr lang="en-US" sz="2800" dirty="0"/>
              <a:t>b changes for CNF upgrade flow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504C2310-4697-436A-9501-B1FADB29D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05840"/>
            <a:ext cx="10972800" cy="5021262"/>
          </a:xfrm>
        </p:spPr>
        <p:txBody>
          <a:bodyPr>
            <a:normAutofit/>
          </a:bodyPr>
          <a:lstStyle/>
          <a:p>
            <a:pPr lvl="1">
              <a:lnSpc>
                <a:spcPct val="200000"/>
              </a:lnSpc>
            </a:pPr>
            <a:r>
              <a:rPr lang="en-US" dirty="0" err="1"/>
              <a:t>service_recipe</a:t>
            </a:r>
            <a:r>
              <a:rPr lang="en-US" dirty="0"/>
              <a:t> table </a:t>
            </a:r>
          </a:p>
          <a:p>
            <a:pPr lvl="2">
              <a:lnSpc>
                <a:spcPct val="200000"/>
              </a:lnSpc>
            </a:pPr>
            <a:r>
              <a:rPr lang="en-US" dirty="0"/>
              <a:t>Add new recipe ACTION as “</a:t>
            </a:r>
            <a:r>
              <a:rPr lang="en-US" dirty="0" err="1"/>
              <a:t>upgradeCnf</a:t>
            </a:r>
            <a:r>
              <a:rPr lang="en-US" dirty="0"/>
              <a:t>” </a:t>
            </a:r>
          </a:p>
          <a:p>
            <a:pPr lvl="1">
              <a:lnSpc>
                <a:spcPct val="200000"/>
              </a:lnSpc>
            </a:pPr>
            <a:r>
              <a:rPr lang="en-US" dirty="0" err="1"/>
              <a:t>northbound_request_ref_lookup</a:t>
            </a:r>
            <a:r>
              <a:rPr lang="en-US" dirty="0"/>
              <a:t> table </a:t>
            </a:r>
          </a:p>
          <a:p>
            <a:pPr lvl="2">
              <a:lnSpc>
                <a:spcPct val="200000"/>
              </a:lnSpc>
            </a:pPr>
            <a:r>
              <a:rPr lang="en-US" dirty="0"/>
              <a:t>Add MACRO_ACTION as “CNF-Macro-Upgrade”</a:t>
            </a:r>
          </a:p>
          <a:p>
            <a:pPr lvl="1">
              <a:lnSpc>
                <a:spcPct val="200000"/>
              </a:lnSpc>
            </a:pPr>
            <a:r>
              <a:rPr lang="en-US" dirty="0" err="1"/>
              <a:t>orchestration_flow_reference</a:t>
            </a:r>
            <a:r>
              <a:rPr lang="en-US" dirty="0"/>
              <a:t> table</a:t>
            </a:r>
          </a:p>
          <a:p>
            <a:pPr lvl="2">
              <a:lnSpc>
                <a:spcPct val="200000"/>
              </a:lnSpc>
            </a:pPr>
            <a:r>
              <a:rPr lang="en-US" dirty="0"/>
              <a:t>Add building blocks for COMPOSITE_ACTION as “CNF-Macro-Upgrade”</a:t>
            </a:r>
          </a:p>
          <a:p>
            <a:pPr lvl="1">
              <a:lnSpc>
                <a:spcPct val="200000"/>
              </a:lnSpc>
            </a:pPr>
            <a:r>
              <a:rPr lang="en-US" dirty="0" err="1"/>
              <a:t>building_block_detail</a:t>
            </a:r>
            <a:r>
              <a:rPr lang="en-US" dirty="0"/>
              <a:t> table</a:t>
            </a:r>
          </a:p>
          <a:p>
            <a:pPr lvl="2">
              <a:lnSpc>
                <a:spcPct val="200000"/>
              </a:lnSpc>
            </a:pPr>
            <a:r>
              <a:rPr lang="en-US" dirty="0"/>
              <a:t>Add new building block </a:t>
            </a:r>
            <a:r>
              <a:rPr lang="en-US" dirty="0" err="1"/>
              <a:t>UpgradeVfmoduleBB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8075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ADCBEF-EA3D-4672-A07A-A13EB54C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043" y="231620"/>
            <a:ext cx="11648661" cy="640080"/>
          </a:xfrm>
        </p:spPr>
        <p:txBody>
          <a:bodyPr>
            <a:noAutofit/>
          </a:bodyPr>
          <a:lstStyle/>
          <a:p>
            <a:r>
              <a:rPr lang="en-US" sz="2800" dirty="0" err="1"/>
              <a:t>UpgradeVfmoduleBB</a:t>
            </a:r>
            <a:r>
              <a:rPr lang="en-US" sz="2800" dirty="0"/>
              <a:t> workflow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01FEA3-8D28-4C40-9996-F283523D3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62" y="2081212"/>
            <a:ext cx="11115675" cy="269557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7E14065-6862-41FB-A8B8-74A89D853D82}"/>
              </a:ext>
            </a:extLst>
          </p:cNvPr>
          <p:cNvSpPr/>
          <p:nvPr/>
        </p:nvSpPr>
        <p:spPr>
          <a:xfrm>
            <a:off x="6180690" y="5616967"/>
            <a:ext cx="54731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It is assumed that flow will be like </a:t>
            </a:r>
            <a:r>
              <a:rPr lang="en-US" sz="1400" dirty="0" err="1">
                <a:solidFill>
                  <a:srgbClr val="FF0000"/>
                </a:solidFill>
              </a:rPr>
              <a:t>CreateVfModuleBB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9" name="Callout: Bent Line 8">
            <a:extLst>
              <a:ext uri="{FF2B5EF4-FFF2-40B4-BE49-F238E27FC236}">
                <a16:creationId xmlns:a16="http://schemas.microsoft.com/office/drawing/2014/main" id="{C86F1C6F-1FC0-4D96-B3E3-7FBFDC146C99}"/>
              </a:ext>
            </a:extLst>
          </p:cNvPr>
          <p:cNvSpPr/>
          <p:nvPr/>
        </p:nvSpPr>
        <p:spPr>
          <a:xfrm>
            <a:off x="7712764" y="1173146"/>
            <a:ext cx="1987827" cy="6735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01039"/>
              <a:gd name="adj6" fmla="val -62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Call new end point to upgrade CNF(s)</a:t>
            </a:r>
          </a:p>
        </p:txBody>
      </p:sp>
    </p:spTree>
    <p:extLst>
      <p:ext uri="{BB962C8B-B14F-4D97-AF65-F5344CB8AC3E}">
        <p14:creationId xmlns:p14="http://schemas.microsoft.com/office/powerpoint/2010/main" val="41711682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ADCBEF-EA3D-4672-A07A-A13EB54C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043" y="231620"/>
            <a:ext cx="11648661" cy="640080"/>
          </a:xfrm>
        </p:spPr>
        <p:txBody>
          <a:bodyPr>
            <a:noAutofit/>
          </a:bodyPr>
          <a:lstStyle/>
          <a:p>
            <a:r>
              <a:rPr lang="pl-PL" sz="2800" dirty="0"/>
              <a:t>SO API</a:t>
            </a:r>
            <a:r>
              <a:rPr lang="en-US" sz="2800" dirty="0"/>
              <a:t> changes</a:t>
            </a:r>
            <a:r>
              <a:rPr lang="pl-PL" sz="2800" dirty="0"/>
              <a:t>: API Handler</a:t>
            </a:r>
            <a:endParaRPr lang="en-US" sz="2800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504C2310-4697-436A-9501-B1FADB29D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05840"/>
            <a:ext cx="10972800" cy="5021262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dirty="0"/>
              <a:t>New endpoint</a:t>
            </a:r>
            <a:r>
              <a:rPr lang="pl-PL" dirty="0"/>
              <a:t> in SO API Handler</a:t>
            </a:r>
            <a:endParaRPr lang="en-US" dirty="0"/>
          </a:p>
          <a:p>
            <a:pPr lvl="2">
              <a:lnSpc>
                <a:spcPct val="150000"/>
              </a:lnSpc>
            </a:pPr>
            <a:r>
              <a:rPr lang="en-US" dirty="0"/>
              <a:t>Url: </a:t>
            </a:r>
            <a:r>
              <a:rPr lang="en-US" dirty="0" err="1"/>
              <a:t>onap</a:t>
            </a:r>
            <a:r>
              <a:rPr lang="en-US" dirty="0"/>
              <a:t>/so/infra/</a:t>
            </a:r>
            <a:r>
              <a:rPr lang="en-US" dirty="0" err="1"/>
              <a:t>serviceInstantiation</a:t>
            </a:r>
            <a:r>
              <a:rPr lang="en-US" dirty="0"/>
              <a:t>/{</a:t>
            </a:r>
            <a:r>
              <a:rPr lang="en-US" dirty="0" err="1"/>
              <a:t>serviceInstanceId</a:t>
            </a:r>
            <a:r>
              <a:rPr lang="en-US" dirty="0"/>
              <a:t>}/</a:t>
            </a:r>
            <a:r>
              <a:rPr lang="en-US" dirty="0" err="1"/>
              <a:t>vnfs</a:t>
            </a:r>
            <a:r>
              <a:rPr lang="en-US" dirty="0"/>
              <a:t>/{</a:t>
            </a:r>
            <a:r>
              <a:rPr lang="en-US" dirty="0" err="1"/>
              <a:t>vnfInstanceId</a:t>
            </a:r>
            <a:r>
              <a:rPr lang="en-US" dirty="0"/>
              <a:t>}/</a:t>
            </a:r>
            <a:r>
              <a:rPr lang="en-US" dirty="0" err="1"/>
              <a:t>upgradeCnf</a:t>
            </a:r>
            <a:endParaRPr lang="en-US" dirty="0"/>
          </a:p>
          <a:p>
            <a:pPr lvl="2">
              <a:lnSpc>
                <a:spcPct val="150000"/>
              </a:lnSpc>
            </a:pPr>
            <a:r>
              <a:rPr lang="en-US" dirty="0"/>
              <a:t>Method: POST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Request payload:  JSON object “</a:t>
            </a:r>
            <a:r>
              <a:rPr lang="en-US" dirty="0" err="1"/>
              <a:t>gBuildingBlockExecution</a:t>
            </a:r>
            <a:r>
              <a:rPr lang="en-US" dirty="0"/>
              <a:t>” (which is same as </a:t>
            </a:r>
            <a:r>
              <a:rPr lang="en-US" dirty="0" err="1"/>
              <a:t>CreateVfModuleBB</a:t>
            </a:r>
            <a:r>
              <a:rPr lang="en-US" dirty="0"/>
              <a:t>)</a:t>
            </a:r>
            <a:endParaRPr lang="pl-PL" dirty="0"/>
          </a:p>
          <a:p>
            <a:pPr lvl="2">
              <a:lnSpc>
                <a:spcPct val="150000"/>
              </a:lnSpc>
            </a:pPr>
            <a:r>
              <a:rPr lang="pl-PL" dirty="0">
                <a:solidFill>
                  <a:srgbClr val="FF0000"/>
                </a:solidFill>
              </a:rPr>
              <a:t>DETAILS</a:t>
            </a:r>
          </a:p>
          <a:p>
            <a:pPr lvl="3">
              <a:lnSpc>
                <a:spcPct val="150000"/>
              </a:lnSpc>
            </a:pPr>
            <a:r>
              <a:rPr lang="pl-PL" dirty="0" err="1">
                <a:solidFill>
                  <a:srgbClr val="FF0000"/>
                </a:solidFill>
              </a:rPr>
              <a:t>Cloud</a:t>
            </a:r>
            <a:r>
              <a:rPr lang="pl-PL" dirty="0">
                <a:solidFill>
                  <a:srgbClr val="FF0000"/>
                </a:solidFill>
              </a:rPr>
              <a:t> Region?</a:t>
            </a:r>
          </a:p>
          <a:p>
            <a:pPr lvl="3">
              <a:lnSpc>
                <a:spcPct val="150000"/>
              </a:lnSpc>
            </a:pPr>
            <a:r>
              <a:rPr lang="pl-PL" dirty="0" err="1">
                <a:solidFill>
                  <a:srgbClr val="FF0000"/>
                </a:solidFill>
              </a:rPr>
              <a:t>Inputs</a:t>
            </a:r>
            <a:r>
              <a:rPr lang="pl-PL" dirty="0">
                <a:solidFill>
                  <a:srgbClr val="FF0000"/>
                </a:solidFill>
              </a:rPr>
              <a:t>?</a:t>
            </a:r>
          </a:p>
          <a:p>
            <a:pPr lvl="3">
              <a:lnSpc>
                <a:spcPct val="150000"/>
              </a:lnSpc>
            </a:pPr>
            <a:r>
              <a:rPr lang="pl-PL" dirty="0" err="1">
                <a:solidFill>
                  <a:srgbClr val="FF0000"/>
                </a:solidFill>
              </a:rPr>
              <a:t>Should</a:t>
            </a:r>
            <a:r>
              <a:rPr lang="pl-PL" dirty="0">
                <a:solidFill>
                  <a:srgbClr val="FF0000"/>
                </a:solidFill>
              </a:rPr>
              <a:t> we </a:t>
            </a:r>
            <a:r>
              <a:rPr lang="pl-PL" dirty="0" err="1">
                <a:solidFill>
                  <a:srgbClr val="FF0000"/>
                </a:solidFill>
              </a:rPr>
              <a:t>let</a:t>
            </a:r>
            <a:r>
              <a:rPr lang="pl-PL" dirty="0">
                <a:solidFill>
                  <a:srgbClr val="FF0000"/>
                </a:solidFill>
              </a:rPr>
              <a:t> to </a:t>
            </a:r>
            <a:r>
              <a:rPr lang="pl-PL" dirty="0" err="1">
                <a:solidFill>
                  <a:srgbClr val="FF0000"/>
                </a:solidFill>
              </a:rPr>
              <a:t>specify</a:t>
            </a:r>
            <a:r>
              <a:rPr lang="pl-PL" dirty="0">
                <a:solidFill>
                  <a:srgbClr val="FF0000"/>
                </a:solidFill>
              </a:rPr>
              <a:t> </a:t>
            </a:r>
            <a:r>
              <a:rPr lang="pl-PL" dirty="0" err="1">
                <a:solidFill>
                  <a:srgbClr val="FF0000"/>
                </a:solidFill>
              </a:rPr>
              <a:t>full</a:t>
            </a:r>
            <a:r>
              <a:rPr lang="pl-PL" dirty="0">
                <a:solidFill>
                  <a:srgbClr val="FF0000"/>
                </a:solidFill>
              </a:rPr>
              <a:t> </a:t>
            </a:r>
            <a:r>
              <a:rPr lang="pl-PL" dirty="0" err="1">
                <a:solidFill>
                  <a:srgbClr val="FF0000"/>
                </a:solidFill>
              </a:rPr>
              <a:t>request</a:t>
            </a:r>
            <a:r>
              <a:rPr lang="pl-PL" dirty="0">
                <a:solidFill>
                  <a:srgbClr val="FF0000"/>
                </a:solidFill>
              </a:rPr>
              <a:t> </a:t>
            </a:r>
            <a:r>
              <a:rPr lang="pl-PL" dirty="0" err="1">
                <a:solidFill>
                  <a:srgbClr val="FF0000"/>
                </a:solidFill>
              </a:rPr>
              <a:t>or</a:t>
            </a:r>
            <a:r>
              <a:rPr lang="pl-PL" dirty="0">
                <a:solidFill>
                  <a:srgbClr val="FF0000"/>
                </a:solidFill>
              </a:rPr>
              <a:t> </a:t>
            </a:r>
            <a:r>
              <a:rPr lang="pl-PL" dirty="0" err="1">
                <a:solidFill>
                  <a:srgbClr val="FF0000"/>
                </a:solidFill>
              </a:rPr>
              <a:t>some</a:t>
            </a:r>
            <a:r>
              <a:rPr lang="pl-PL" dirty="0">
                <a:solidFill>
                  <a:srgbClr val="FF0000"/>
                </a:solidFill>
              </a:rPr>
              <a:t> </a:t>
            </a:r>
            <a:r>
              <a:rPr lang="pl-PL" dirty="0" err="1">
                <a:solidFill>
                  <a:srgbClr val="FF0000"/>
                </a:solidFill>
              </a:rPr>
              <a:t>parameters</a:t>
            </a:r>
            <a:r>
              <a:rPr lang="pl-PL" dirty="0">
                <a:solidFill>
                  <a:srgbClr val="FF0000"/>
                </a:solidFill>
              </a:rPr>
              <a:t> </a:t>
            </a:r>
            <a:r>
              <a:rPr lang="pl-PL" dirty="0" err="1">
                <a:solidFill>
                  <a:srgbClr val="FF0000"/>
                </a:solidFill>
              </a:rPr>
              <a:t>are</a:t>
            </a:r>
            <a:r>
              <a:rPr lang="pl-PL" dirty="0">
                <a:solidFill>
                  <a:srgbClr val="FF0000"/>
                </a:solidFill>
              </a:rPr>
              <a:t> </a:t>
            </a:r>
            <a:r>
              <a:rPr lang="pl-PL" dirty="0" err="1">
                <a:solidFill>
                  <a:srgbClr val="FF0000"/>
                </a:solidFill>
              </a:rPr>
              <a:t>taken</a:t>
            </a:r>
            <a:r>
              <a:rPr lang="pl-PL" dirty="0">
                <a:solidFill>
                  <a:srgbClr val="FF0000"/>
                </a:solidFill>
              </a:rPr>
              <a:t> from?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New endpoint</a:t>
            </a:r>
            <a:r>
              <a:rPr lang="pl-PL" dirty="0"/>
              <a:t> in CNF Adapter</a:t>
            </a:r>
            <a:endParaRPr lang="en-US" dirty="0"/>
          </a:p>
          <a:p>
            <a:pPr lvl="2">
              <a:lnSpc>
                <a:spcPct val="150000"/>
              </a:lnSpc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383025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ADCBEF-EA3D-4672-A07A-A13EB54C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043" y="231620"/>
            <a:ext cx="11648661" cy="640080"/>
          </a:xfrm>
        </p:spPr>
        <p:txBody>
          <a:bodyPr>
            <a:noAutofit/>
          </a:bodyPr>
          <a:lstStyle/>
          <a:p>
            <a:r>
              <a:rPr lang="en-US" sz="2800"/>
              <a:t>SO API changes: CNF Adapter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504C2310-4697-436A-9501-B1FADB29D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05840"/>
            <a:ext cx="10972800" cy="5021262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dirty="0"/>
              <a:t>New endpoint in CNF Adapter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POST: </a:t>
            </a:r>
            <a:r>
              <a:rPr lang="en-US" dirty="0" err="1"/>
              <a:t>api</a:t>
            </a:r>
            <a:r>
              <a:rPr lang="en-US" dirty="0"/>
              <a:t>/</a:t>
            </a:r>
            <a:r>
              <a:rPr lang="en-US" dirty="0" err="1"/>
              <a:t>cnf</a:t>
            </a:r>
            <a:r>
              <a:rPr lang="en-US" dirty="0"/>
              <a:t>-adapter/v1/instance/{</a:t>
            </a:r>
            <a:r>
              <a:rPr lang="en-US" dirty="0" err="1"/>
              <a:t>instanceID</a:t>
            </a:r>
            <a:r>
              <a:rPr lang="en-US" dirty="0"/>
              <a:t>}/upgrade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Response: Like Create Instance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BODY: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3C9B0C-64B5-4491-8174-A06FDBFBE28F}"/>
              </a:ext>
            </a:extLst>
          </p:cNvPr>
          <p:cNvSpPr txBox="1"/>
          <p:nvPr/>
        </p:nvSpPr>
        <p:spPr>
          <a:xfrm>
            <a:off x="1080655" y="2660517"/>
            <a:ext cx="8488218" cy="32893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   "</a:t>
            </a:r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modelInvariantId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": "some </a:t>
            </a:r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uuid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of new </a:t>
            </a:r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vf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model",</a:t>
            </a:r>
          </a:p>
          <a:p>
            <a:pPr>
              <a:lnSpc>
                <a:spcPct val="150000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   "</a:t>
            </a:r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modelCustomizationId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": "some another </a:t>
            </a:r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uuid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of new </a:t>
            </a:r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vf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model",</a:t>
            </a:r>
          </a:p>
          <a:p>
            <a:pPr>
              <a:lnSpc>
                <a:spcPct val="150000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   "k8sRBProfileName": "new-profile-name",</a:t>
            </a:r>
          </a:p>
          <a:p>
            <a:pPr>
              <a:lnSpc>
                <a:spcPct val="150000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   "k8sRBInstanceStatusCheck": false,</a:t>
            </a:r>
          </a:p>
          <a:p>
            <a:pPr>
              <a:lnSpc>
                <a:spcPct val="150000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   "</a:t>
            </a:r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cloudRegionId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": "we may change region",</a:t>
            </a:r>
          </a:p>
          <a:p>
            <a:pPr>
              <a:lnSpc>
                <a:spcPct val="150000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   "</a:t>
            </a:r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vfModuleUUID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": "just if for the future",</a:t>
            </a:r>
          </a:p>
          <a:p>
            <a:pPr>
              <a:lnSpc>
                <a:spcPct val="150000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   "labels": "we just pass labels from the BPMN Infra",</a:t>
            </a:r>
          </a:p>
          <a:p>
            <a:pPr>
              <a:lnSpc>
                <a:spcPct val="150000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   "override-values": "and we pass overrides from the BPMN infra"</a:t>
            </a:r>
          </a:p>
          <a:p>
            <a:pPr>
              <a:lnSpc>
                <a:spcPct val="150000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03517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ADCBEF-EA3D-4672-A07A-A13EB54C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7" y="29465"/>
            <a:ext cx="11648661" cy="640080"/>
          </a:xfrm>
        </p:spPr>
        <p:txBody>
          <a:bodyPr>
            <a:noAutofit/>
          </a:bodyPr>
          <a:lstStyle/>
          <a:p>
            <a:r>
              <a:rPr lang="en-US" sz="2800" dirty="0"/>
              <a:t>CNF upgrade e2e flow</a:t>
            </a:r>
          </a:p>
        </p:txBody>
      </p:sp>
      <p:pic>
        <p:nvPicPr>
          <p:cNvPr id="4" name="Picture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EDD2EBD1-87D0-4CD6-989E-D5B28B805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816" y="55969"/>
            <a:ext cx="7400925" cy="648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874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349300D7-B8BD-4936-8406-C539D5B7BB3E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823700" y="6583363"/>
            <a:ext cx="368300" cy="274637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27</a:t>
            </a:fld>
            <a:endParaRPr lang="en-US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1E0E897A-81EF-43A5-AF2C-B11A52682B71}"/>
              </a:ext>
            </a:extLst>
          </p:cNvPr>
          <p:cNvSpPr txBox="1"/>
          <p:nvPr/>
        </p:nvSpPr>
        <p:spPr>
          <a:xfrm>
            <a:off x="3463957" y="3223967"/>
            <a:ext cx="52640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6000" dirty="0">
                <a:latin typeface="Gill Sans" panose="020B0604020202020204" charset="0"/>
              </a:rPr>
              <a:t>MUTLICLOUD</a:t>
            </a:r>
            <a:endParaRPr lang="en-US" sz="6000" dirty="0">
              <a:latin typeface="Gill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2121948"/>
      </p:ext>
    </p:extLst>
  </p:cSld>
  <p:clrMapOvr>
    <a:masterClrMapping/>
  </p:clrMapOvr>
  <p:transition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43416B4A-4CC2-4F25-A73F-E31FC743B4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28</a:t>
            </a:fld>
            <a:endParaRPr lang="en-US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D0E585F9-E996-4A2B-923A-1BCA02CEE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Istanbul</a:t>
            </a:r>
            <a:r>
              <a:rPr lang="en-US" dirty="0"/>
              <a:t> – </a:t>
            </a:r>
            <a:r>
              <a:rPr lang="pl-PL" dirty="0"/>
              <a:t>CNF/</a:t>
            </a:r>
            <a:r>
              <a:rPr lang="pl-PL" dirty="0" err="1"/>
              <a:t>Helm</a:t>
            </a:r>
            <a:r>
              <a:rPr lang="pl-PL" dirty="0"/>
              <a:t> Day0/1 </a:t>
            </a:r>
            <a:r>
              <a:rPr lang="pl-PL" dirty="0" err="1"/>
              <a:t>Flow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50707AB-C465-4A38-BAAE-0504CB4C9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151367" y="1069133"/>
            <a:ext cx="7856498" cy="5374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Oval 7">
            <a:extLst>
              <a:ext uri="{FF2B5EF4-FFF2-40B4-BE49-F238E27FC236}">
                <a16:creationId xmlns:a16="http://schemas.microsoft.com/office/drawing/2014/main" id="{DB245589-9069-4837-B690-766B3B05FDAD}"/>
              </a:ext>
            </a:extLst>
          </p:cNvPr>
          <p:cNvSpPr/>
          <p:nvPr/>
        </p:nvSpPr>
        <p:spPr>
          <a:xfrm>
            <a:off x="10009927" y="3821154"/>
            <a:ext cx="430541" cy="402923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freezing" dir="t"/>
          </a:scene3d>
          <a:sp3d prstMaterial="metal">
            <a:bevelT w="114300" h="228600" prst="artDeco"/>
          </a:sp3d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AEC0976B-775F-413B-BBAB-CEDF4DC87FA7}"/>
              </a:ext>
            </a:extLst>
          </p:cNvPr>
          <p:cNvSpPr txBox="1"/>
          <p:nvPr/>
        </p:nvSpPr>
        <p:spPr>
          <a:xfrm>
            <a:off x="9990840" y="3903681"/>
            <a:ext cx="473447" cy="223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HELM</a:t>
            </a:r>
          </a:p>
        </p:txBody>
      </p:sp>
      <p:sp>
        <p:nvSpPr>
          <p:cNvPr id="4" name="Owal 3">
            <a:extLst>
              <a:ext uri="{FF2B5EF4-FFF2-40B4-BE49-F238E27FC236}">
                <a16:creationId xmlns:a16="http://schemas.microsoft.com/office/drawing/2014/main" id="{F1D4D2BA-FEFB-4FD6-BA45-7A2CA9FEE31F}"/>
              </a:ext>
            </a:extLst>
          </p:cNvPr>
          <p:cNvSpPr/>
          <p:nvPr/>
        </p:nvSpPr>
        <p:spPr>
          <a:xfrm>
            <a:off x="4681415" y="3219937"/>
            <a:ext cx="961293" cy="3145351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566043"/>
      </p:ext>
    </p:extLst>
  </p:cSld>
  <p:clrMapOvr>
    <a:masterClrMapping/>
  </p:clrMapOvr>
  <p:transition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349300D7-B8BD-4936-8406-C539D5B7BB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K8splugin changes</a:t>
            </a:r>
            <a:r>
              <a:rPr lang="pl-PL" dirty="0"/>
              <a:t> - </a:t>
            </a:r>
            <a:r>
              <a:rPr lang="pl-PL" dirty="0" err="1"/>
              <a:t>Summary</a:t>
            </a:r>
            <a:endParaRPr lang="pl-PL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Major Changes</a:t>
            </a:r>
          </a:p>
          <a:p>
            <a:pPr lvl="1"/>
            <a:r>
              <a:rPr lang="pl-PL" dirty="0"/>
              <a:t>Upgrade </a:t>
            </a:r>
            <a:r>
              <a:rPr lang="pl-PL" dirty="0" err="1"/>
              <a:t>Instance</a:t>
            </a:r>
            <a:endParaRPr lang="pl-PL" dirty="0"/>
          </a:p>
          <a:p>
            <a:pPr lvl="1"/>
            <a:r>
              <a:rPr lang="en-US" dirty="0"/>
              <a:t>Pre-/Post- </a:t>
            </a:r>
            <a:r>
              <a:rPr lang="pl-PL" dirty="0"/>
              <a:t>Upgrade</a:t>
            </a:r>
            <a:r>
              <a:rPr lang="en-US" dirty="0"/>
              <a:t>Hooks</a:t>
            </a:r>
          </a:p>
          <a:p>
            <a:pPr lvl="1"/>
            <a:r>
              <a:rPr lang="pl-PL" dirty="0"/>
              <a:t>Pub/</a:t>
            </a:r>
            <a:r>
              <a:rPr lang="pl-PL" dirty="0" err="1"/>
              <a:t>Sub</a:t>
            </a:r>
            <a:r>
              <a:rPr lang="en-US" dirty="0"/>
              <a:t> API </a:t>
            </a:r>
            <a:r>
              <a:rPr lang="pl-PL" dirty="0"/>
              <a:t>for Status </a:t>
            </a:r>
            <a:r>
              <a:rPr lang="pl-PL" dirty="0" err="1"/>
              <a:t>Change</a:t>
            </a:r>
            <a:r>
              <a:rPr lang="pl-PL" dirty="0"/>
              <a:t> </a:t>
            </a:r>
            <a:r>
              <a:rPr lang="pl-PL" dirty="0" err="1"/>
              <a:t>Notifications</a:t>
            </a:r>
            <a:endParaRPr lang="pl-PL" dirty="0"/>
          </a:p>
          <a:p>
            <a:pPr lvl="1"/>
            <a:r>
              <a:rPr lang="pl-PL" dirty="0" err="1"/>
              <a:t>Config</a:t>
            </a:r>
            <a:r>
              <a:rPr lang="pl-PL" dirty="0"/>
              <a:t> </a:t>
            </a:r>
            <a:r>
              <a:rPr lang="pl-PL" dirty="0" err="1"/>
              <a:t>Templete</a:t>
            </a:r>
            <a:r>
              <a:rPr lang="pl-PL" dirty="0"/>
              <a:t> from </a:t>
            </a:r>
            <a:r>
              <a:rPr lang="pl-PL" dirty="0" err="1"/>
              <a:t>definition</a:t>
            </a:r>
            <a:endParaRPr lang="en-US" dirty="0"/>
          </a:p>
          <a:p>
            <a:r>
              <a:rPr lang="en-US" dirty="0"/>
              <a:t>Created/Updated APIs target:</a:t>
            </a:r>
            <a:endParaRPr lang="pl-PL" dirty="0"/>
          </a:p>
          <a:p>
            <a:pPr lvl="1"/>
            <a:r>
              <a:rPr lang="en-US" dirty="0"/>
              <a:t>Implementation of subscription-based API</a:t>
            </a:r>
            <a:r>
              <a:rPr lang="pl-PL" dirty="0"/>
              <a:t> for Status </a:t>
            </a:r>
            <a:r>
              <a:rPr lang="pl-PL" dirty="0" err="1"/>
              <a:t>change</a:t>
            </a:r>
            <a:r>
              <a:rPr lang="pl-PL" dirty="0"/>
              <a:t> </a:t>
            </a:r>
            <a:r>
              <a:rPr lang="pl-PL" dirty="0" err="1"/>
              <a:t>notifications</a:t>
            </a:r>
            <a:endParaRPr lang="pl-PL" dirty="0"/>
          </a:p>
          <a:p>
            <a:pPr lvl="1"/>
            <a:r>
              <a:rPr lang="pl-PL" dirty="0"/>
              <a:t>RB </a:t>
            </a:r>
            <a:r>
              <a:rPr lang="pl-PL" dirty="0" err="1"/>
              <a:t>Instance</a:t>
            </a:r>
            <a:r>
              <a:rPr lang="pl-PL" dirty="0"/>
              <a:t> Upgrade </a:t>
            </a:r>
            <a:r>
              <a:rPr lang="pl-PL" dirty="0" err="1"/>
              <a:t>endpoint</a:t>
            </a:r>
            <a:endParaRPr lang="en-US" dirty="0"/>
          </a:p>
          <a:p>
            <a:r>
              <a:rPr lang="en-US" dirty="0"/>
              <a:t>Detailed development is tracked in MULTICLOUD-13</a:t>
            </a:r>
            <a:r>
              <a:rPr lang="pl-PL" dirty="0"/>
              <a:t>86</a:t>
            </a:r>
            <a:r>
              <a:rPr lang="en-US" dirty="0"/>
              <a:t> story</a:t>
            </a:r>
          </a:p>
          <a:p>
            <a:pPr lvl="2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953378" y="4124198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18681894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Media Library - T-Mobile Newsroom">
            <a:extLst>
              <a:ext uri="{FF2B5EF4-FFF2-40B4-BE49-F238E27FC236}">
                <a16:creationId xmlns:a16="http://schemas.microsoft.com/office/drawing/2014/main" id="{E2600B65-4F6D-403D-B79B-A8A26D07F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3160" y="1178460"/>
            <a:ext cx="880967" cy="393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>
            <a:extLst>
              <a:ext uri="{FF2B5EF4-FFF2-40B4-BE49-F238E27FC236}">
                <a16:creationId xmlns:a16="http://schemas.microsoft.com/office/drawing/2014/main" id="{74920DB3-4538-4943-A548-B8D7D4E3C6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9184" y="1586682"/>
            <a:ext cx="3322643" cy="1865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4" descr="Image result for ORange logo">
            <a:extLst>
              <a:ext uri="{FF2B5EF4-FFF2-40B4-BE49-F238E27FC236}">
                <a16:creationId xmlns:a16="http://schemas.microsoft.com/office/drawing/2014/main" id="{930FDD18-79FC-4E80-8A49-3616E57FF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0481" y="1254773"/>
            <a:ext cx="297679" cy="29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Image result for intel logo">
            <a:extLst>
              <a:ext uri="{FF2B5EF4-FFF2-40B4-BE49-F238E27FC236}">
                <a16:creationId xmlns:a16="http://schemas.microsoft.com/office/drawing/2014/main" id="{3945A769-FCA5-40F0-9675-C5BA3F3AA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799" y="1254447"/>
            <a:ext cx="450425" cy="29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Image result for samsung logo">
            <a:extLst>
              <a:ext uri="{FF2B5EF4-FFF2-40B4-BE49-F238E27FC236}">
                <a16:creationId xmlns:a16="http://schemas.microsoft.com/office/drawing/2014/main" id="{F7AADD86-CD7A-4A44-A848-DD6D0F8E7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999" y="1151011"/>
            <a:ext cx="676107" cy="445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8C86E965-CD3B-4456-964F-2C4AC45EF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39622" y="1603149"/>
            <a:ext cx="3343468" cy="18708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4" descr="Image result for ORange logo">
            <a:extLst>
              <a:ext uri="{FF2B5EF4-FFF2-40B4-BE49-F238E27FC236}">
                <a16:creationId xmlns:a16="http://schemas.microsoft.com/office/drawing/2014/main" id="{B206B036-1386-4ABD-842A-7C6F03B64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065" y="1226859"/>
            <a:ext cx="305609" cy="306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8" descr="Image result for att logo">
            <a:extLst>
              <a:ext uri="{FF2B5EF4-FFF2-40B4-BE49-F238E27FC236}">
                <a16:creationId xmlns:a16="http://schemas.microsoft.com/office/drawing/2014/main" id="{C0B743AB-9E0E-4B02-9F23-D3EF271A4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5243" y="1226857"/>
            <a:ext cx="274141" cy="306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Obraz 23">
            <a:extLst>
              <a:ext uri="{FF2B5EF4-FFF2-40B4-BE49-F238E27FC236}">
                <a16:creationId xmlns:a16="http://schemas.microsoft.com/office/drawing/2014/main" id="{2D8BF901-C7AC-4691-9927-D0B4D95EBF1E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106" y="1226859"/>
            <a:ext cx="565507" cy="318097"/>
          </a:xfrm>
          <a:prstGeom prst="rect">
            <a:avLst/>
          </a:prstGeom>
        </p:spPr>
      </p:pic>
      <p:pic>
        <p:nvPicPr>
          <p:cNvPr id="25" name="Picture 14" descr="Image result for samsung logo">
            <a:extLst>
              <a:ext uri="{FF2B5EF4-FFF2-40B4-BE49-F238E27FC236}">
                <a16:creationId xmlns:a16="http://schemas.microsoft.com/office/drawing/2014/main" id="{D483808D-1EFC-4F22-BDEC-FDF2F27AE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223" y="1123097"/>
            <a:ext cx="694119" cy="457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 descr="Image result for intel logo">
            <a:extLst>
              <a:ext uri="{FF2B5EF4-FFF2-40B4-BE49-F238E27FC236}">
                <a16:creationId xmlns:a16="http://schemas.microsoft.com/office/drawing/2014/main" id="{87263466-925A-41D6-9EF4-87A4C3017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665" y="1226532"/>
            <a:ext cx="462425" cy="306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Gwiazda 12-ramienna 25">
            <a:extLst>
              <a:ext uri="{FF2B5EF4-FFF2-40B4-BE49-F238E27FC236}">
                <a16:creationId xmlns:a16="http://schemas.microsoft.com/office/drawing/2014/main" id="{FE07A106-6454-4FC9-B940-8B1638C5981A}"/>
              </a:ext>
            </a:extLst>
          </p:cNvPr>
          <p:cNvSpPr/>
          <p:nvPr/>
        </p:nvSpPr>
        <p:spPr>
          <a:xfrm>
            <a:off x="6938837" y="2760872"/>
            <a:ext cx="1042621" cy="980988"/>
          </a:xfrm>
          <a:prstGeom prst="star12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9C940610-632F-4263-A3C5-0342C3137F24}"/>
              </a:ext>
            </a:extLst>
          </p:cNvPr>
          <p:cNvSpPr txBox="1"/>
          <p:nvPr/>
        </p:nvSpPr>
        <p:spPr>
          <a:xfrm>
            <a:off x="6986288" y="3104651"/>
            <a:ext cx="96015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333" dirty="0">
                <a:solidFill>
                  <a:schemeClr val="bg1"/>
                </a:solidFill>
              </a:rPr>
              <a:t>REQ-341</a:t>
            </a:r>
          </a:p>
        </p:txBody>
      </p:sp>
      <p:sp>
        <p:nvSpPr>
          <p:cNvPr id="30" name="Gwiazda 12-ramienna 24">
            <a:extLst>
              <a:ext uri="{FF2B5EF4-FFF2-40B4-BE49-F238E27FC236}">
                <a16:creationId xmlns:a16="http://schemas.microsoft.com/office/drawing/2014/main" id="{F3BA5F9E-2701-4C85-A2A4-D87B703568F4}"/>
              </a:ext>
            </a:extLst>
          </p:cNvPr>
          <p:cNvSpPr/>
          <p:nvPr/>
        </p:nvSpPr>
        <p:spPr>
          <a:xfrm>
            <a:off x="2930127" y="2738809"/>
            <a:ext cx="1042621" cy="980988"/>
          </a:xfrm>
          <a:prstGeom prst="star12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553CBFA6-7968-490A-B0FE-571C276FA779}"/>
              </a:ext>
            </a:extLst>
          </p:cNvPr>
          <p:cNvSpPr txBox="1"/>
          <p:nvPr/>
        </p:nvSpPr>
        <p:spPr>
          <a:xfrm>
            <a:off x="2977578" y="3082588"/>
            <a:ext cx="96015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333" dirty="0">
                <a:solidFill>
                  <a:schemeClr val="bg1"/>
                </a:solidFill>
              </a:rPr>
              <a:t>REQ-182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D9B3ECE-E313-40BF-B67F-76950AE70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CNFO </a:t>
            </a:r>
            <a:r>
              <a:rPr lang="pl-PL" dirty="0" err="1"/>
              <a:t>Evolution</a:t>
            </a:r>
            <a:endParaRPr lang="en-US" dirty="0"/>
          </a:p>
        </p:txBody>
      </p:sp>
      <p:pic>
        <p:nvPicPr>
          <p:cNvPr id="49" name="Picture 2">
            <a:extLst>
              <a:ext uri="{FF2B5EF4-FFF2-40B4-BE49-F238E27FC236}">
                <a16:creationId xmlns:a16="http://schemas.microsoft.com/office/drawing/2014/main" id="{66F2A96B-D13E-4C8A-8EFE-B210F8557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5069" y="4265197"/>
            <a:ext cx="3336721" cy="18708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Picture 4" descr="Image result for ORange logo">
            <a:extLst>
              <a:ext uri="{FF2B5EF4-FFF2-40B4-BE49-F238E27FC236}">
                <a16:creationId xmlns:a16="http://schemas.microsoft.com/office/drawing/2014/main" id="{A2A2648A-209F-4DC9-9A0D-D0A8EFA49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138" y="3888907"/>
            <a:ext cx="305609" cy="306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18" descr="Image result for att logo">
            <a:extLst>
              <a:ext uri="{FF2B5EF4-FFF2-40B4-BE49-F238E27FC236}">
                <a16:creationId xmlns:a16="http://schemas.microsoft.com/office/drawing/2014/main" id="{2461C8DB-7ECC-4F34-AED8-2E35DF9F8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316" y="3888906"/>
            <a:ext cx="274141" cy="306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Obraz 51">
            <a:extLst>
              <a:ext uri="{FF2B5EF4-FFF2-40B4-BE49-F238E27FC236}">
                <a16:creationId xmlns:a16="http://schemas.microsoft.com/office/drawing/2014/main" id="{4793422F-A7BB-43F5-83B6-06C7EA61CA05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80" y="3888907"/>
            <a:ext cx="565507" cy="318097"/>
          </a:xfrm>
          <a:prstGeom prst="rect">
            <a:avLst/>
          </a:prstGeom>
        </p:spPr>
      </p:pic>
      <p:pic>
        <p:nvPicPr>
          <p:cNvPr id="53" name="Picture 14" descr="Image result for samsung logo">
            <a:extLst>
              <a:ext uri="{FF2B5EF4-FFF2-40B4-BE49-F238E27FC236}">
                <a16:creationId xmlns:a16="http://schemas.microsoft.com/office/drawing/2014/main" id="{1B05B6A7-4F29-4828-BBFC-B6EB54556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865" y="3785145"/>
            <a:ext cx="694119" cy="457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6" descr="Image result for intel logo">
            <a:extLst>
              <a:ext uri="{FF2B5EF4-FFF2-40B4-BE49-F238E27FC236}">
                <a16:creationId xmlns:a16="http://schemas.microsoft.com/office/drawing/2014/main" id="{42B387AF-50B4-4A27-86AF-1D6F53901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2738" y="3888580"/>
            <a:ext cx="462425" cy="306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Gwiazda 12-ramienna 48">
            <a:extLst>
              <a:ext uri="{FF2B5EF4-FFF2-40B4-BE49-F238E27FC236}">
                <a16:creationId xmlns:a16="http://schemas.microsoft.com/office/drawing/2014/main" id="{14FEC663-8D57-4CBD-886D-6B8EF453FE32}"/>
              </a:ext>
            </a:extLst>
          </p:cNvPr>
          <p:cNvSpPr/>
          <p:nvPr/>
        </p:nvSpPr>
        <p:spPr>
          <a:xfrm>
            <a:off x="3010911" y="5422920"/>
            <a:ext cx="1042621" cy="980988"/>
          </a:xfrm>
          <a:prstGeom prst="star12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56" name="pole tekstowe 55">
            <a:extLst>
              <a:ext uri="{FF2B5EF4-FFF2-40B4-BE49-F238E27FC236}">
                <a16:creationId xmlns:a16="http://schemas.microsoft.com/office/drawing/2014/main" id="{B3E02AC0-7DEE-445F-AD1B-CDF94C87E714}"/>
              </a:ext>
            </a:extLst>
          </p:cNvPr>
          <p:cNvSpPr txBox="1"/>
          <p:nvPr/>
        </p:nvSpPr>
        <p:spPr>
          <a:xfrm>
            <a:off x="3058361" y="5766699"/>
            <a:ext cx="96015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333" dirty="0">
                <a:solidFill>
                  <a:schemeClr val="bg1"/>
                </a:solidFill>
              </a:rPr>
              <a:t>REQ-458</a:t>
            </a:r>
          </a:p>
        </p:txBody>
      </p:sp>
      <p:pic>
        <p:nvPicPr>
          <p:cNvPr id="57" name="Picture 2" descr="Download Nokia Logo in SVG Vector or PNG File Format - Logo.wine">
            <a:extLst>
              <a:ext uri="{FF2B5EF4-FFF2-40B4-BE49-F238E27FC236}">
                <a16:creationId xmlns:a16="http://schemas.microsoft.com/office/drawing/2014/main" id="{50DC08EF-551A-431E-8135-699C18C56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0838" y="3741546"/>
            <a:ext cx="817423" cy="54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rostokąt 2">
            <a:extLst>
              <a:ext uri="{FF2B5EF4-FFF2-40B4-BE49-F238E27FC236}">
                <a16:creationId xmlns:a16="http://schemas.microsoft.com/office/drawing/2014/main" id="{57ECF0CA-67EF-41D5-9AD7-C710EE85986F}"/>
              </a:ext>
            </a:extLst>
          </p:cNvPr>
          <p:cNvSpPr/>
          <p:nvPr/>
        </p:nvSpPr>
        <p:spPr>
          <a:xfrm>
            <a:off x="4429065" y="4265197"/>
            <a:ext cx="3354025" cy="1870894"/>
          </a:xfrm>
          <a:prstGeom prst="rect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2">
            <a:extLst>
              <a:ext uri="{FF2B5EF4-FFF2-40B4-BE49-F238E27FC236}">
                <a16:creationId xmlns:a16="http://schemas.microsoft.com/office/drawing/2014/main" id="{CFD5E110-5862-42AB-A748-D9A7BCE0D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622" y="4256795"/>
            <a:ext cx="3336721" cy="187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Gwiazda 12-ramienna 48">
            <a:extLst>
              <a:ext uri="{FF2B5EF4-FFF2-40B4-BE49-F238E27FC236}">
                <a16:creationId xmlns:a16="http://schemas.microsoft.com/office/drawing/2014/main" id="{7CECF108-FB40-4910-9EEB-BEB462F0B668}"/>
              </a:ext>
            </a:extLst>
          </p:cNvPr>
          <p:cNvSpPr/>
          <p:nvPr/>
        </p:nvSpPr>
        <p:spPr>
          <a:xfrm>
            <a:off x="6935464" y="5422920"/>
            <a:ext cx="1042621" cy="980988"/>
          </a:xfrm>
          <a:prstGeom prst="star12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8" name="pole tekstowe 47">
            <a:extLst>
              <a:ext uri="{FF2B5EF4-FFF2-40B4-BE49-F238E27FC236}">
                <a16:creationId xmlns:a16="http://schemas.microsoft.com/office/drawing/2014/main" id="{15286BE6-1166-4061-BF43-8EAD51FA5DF2}"/>
              </a:ext>
            </a:extLst>
          </p:cNvPr>
          <p:cNvSpPr txBox="1"/>
          <p:nvPr/>
        </p:nvSpPr>
        <p:spPr>
          <a:xfrm>
            <a:off x="6982914" y="5766699"/>
            <a:ext cx="96015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333" dirty="0">
                <a:solidFill>
                  <a:schemeClr val="bg1"/>
                </a:solidFill>
              </a:rPr>
              <a:t>REQ-627</a:t>
            </a:r>
          </a:p>
        </p:txBody>
      </p:sp>
      <p:pic>
        <p:nvPicPr>
          <p:cNvPr id="33" name="Picture 4" descr="Image result for ORange logo">
            <a:extLst>
              <a:ext uri="{FF2B5EF4-FFF2-40B4-BE49-F238E27FC236}">
                <a16:creationId xmlns:a16="http://schemas.microsoft.com/office/drawing/2014/main" id="{F381714A-4F9C-47D3-9C81-D52976067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256" y="3906651"/>
            <a:ext cx="305609" cy="306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Obraz 34">
            <a:extLst>
              <a:ext uri="{FF2B5EF4-FFF2-40B4-BE49-F238E27FC236}">
                <a16:creationId xmlns:a16="http://schemas.microsoft.com/office/drawing/2014/main" id="{0F2DDA27-31D0-4039-B307-B42AB25EF5F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096" y="3906651"/>
            <a:ext cx="565507" cy="318097"/>
          </a:xfrm>
          <a:prstGeom prst="rect">
            <a:avLst/>
          </a:prstGeom>
        </p:spPr>
      </p:pic>
      <p:pic>
        <p:nvPicPr>
          <p:cNvPr id="36" name="Picture 14" descr="Image result for samsung logo">
            <a:extLst>
              <a:ext uri="{FF2B5EF4-FFF2-40B4-BE49-F238E27FC236}">
                <a16:creationId xmlns:a16="http://schemas.microsoft.com/office/drawing/2014/main" id="{52B1D962-55AB-4E82-9BD1-886E379C25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178" y="3802889"/>
            <a:ext cx="694119" cy="457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ech Mahindra Announces a &amp;#39;Cloud Advisory Board&amp;#39; with 30 Enterprises and  Industry Advisors | Business Wire">
            <a:extLst>
              <a:ext uri="{FF2B5EF4-FFF2-40B4-BE49-F238E27FC236}">
                <a16:creationId xmlns:a16="http://schemas.microsoft.com/office/drawing/2014/main" id="{F128B370-8AA8-40CF-86EA-43B5B0A14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771" y="3852010"/>
            <a:ext cx="794328" cy="397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Prostokąt 43">
            <a:extLst>
              <a:ext uri="{FF2B5EF4-FFF2-40B4-BE49-F238E27FC236}">
                <a16:creationId xmlns:a16="http://schemas.microsoft.com/office/drawing/2014/main" id="{44B37180-F1DB-4D57-B44D-5E5CEBEBDE8C}"/>
              </a:ext>
            </a:extLst>
          </p:cNvPr>
          <p:cNvSpPr/>
          <p:nvPr/>
        </p:nvSpPr>
        <p:spPr>
          <a:xfrm>
            <a:off x="8200375" y="2958285"/>
            <a:ext cx="3354025" cy="1870894"/>
          </a:xfrm>
          <a:prstGeom prst="rect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2">
            <a:extLst>
              <a:ext uri="{FF2B5EF4-FFF2-40B4-BE49-F238E27FC236}">
                <a16:creationId xmlns:a16="http://schemas.microsoft.com/office/drawing/2014/main" id="{7101F967-7062-45D1-895F-0E0767E61F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/>
          <a:srcRect l="11896" r="12089"/>
          <a:stretch/>
        </p:blipFill>
        <p:spPr bwMode="auto">
          <a:xfrm>
            <a:off x="8218800" y="2980800"/>
            <a:ext cx="3317856" cy="1855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Gwiazda 12-ramienna 48">
            <a:extLst>
              <a:ext uri="{FF2B5EF4-FFF2-40B4-BE49-F238E27FC236}">
                <a16:creationId xmlns:a16="http://schemas.microsoft.com/office/drawing/2014/main" id="{0A654E4C-8BF8-4BB1-92EE-5FB25D4BB430}"/>
              </a:ext>
            </a:extLst>
          </p:cNvPr>
          <p:cNvSpPr/>
          <p:nvPr/>
        </p:nvSpPr>
        <p:spPr>
          <a:xfrm>
            <a:off x="10706774" y="4116008"/>
            <a:ext cx="1042621" cy="980988"/>
          </a:xfrm>
          <a:prstGeom prst="star12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58" name="pole tekstowe 57">
            <a:extLst>
              <a:ext uri="{FF2B5EF4-FFF2-40B4-BE49-F238E27FC236}">
                <a16:creationId xmlns:a16="http://schemas.microsoft.com/office/drawing/2014/main" id="{7B2D5998-F1F5-4B09-A07D-9E12EE072167}"/>
              </a:ext>
            </a:extLst>
          </p:cNvPr>
          <p:cNvSpPr txBox="1"/>
          <p:nvPr/>
        </p:nvSpPr>
        <p:spPr>
          <a:xfrm>
            <a:off x="10754224" y="4459787"/>
            <a:ext cx="96015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333" dirty="0">
                <a:solidFill>
                  <a:schemeClr val="bg1"/>
                </a:solidFill>
              </a:rPr>
              <a:t>REQ-890</a:t>
            </a:r>
          </a:p>
        </p:txBody>
      </p:sp>
      <p:pic>
        <p:nvPicPr>
          <p:cNvPr id="59" name="Picture 4" descr="Image result for ORange logo">
            <a:extLst>
              <a:ext uri="{FF2B5EF4-FFF2-40B4-BE49-F238E27FC236}">
                <a16:creationId xmlns:a16="http://schemas.microsoft.com/office/drawing/2014/main" id="{7C279CE9-F27D-42A7-92EF-B69635C16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1254" y="2599739"/>
            <a:ext cx="305609" cy="306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Obraz 59">
            <a:extLst>
              <a:ext uri="{FF2B5EF4-FFF2-40B4-BE49-F238E27FC236}">
                <a16:creationId xmlns:a16="http://schemas.microsoft.com/office/drawing/2014/main" id="{3FC3C0FA-BED0-4083-A923-F4DA8E69994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115" y="2599739"/>
            <a:ext cx="565507" cy="318097"/>
          </a:xfrm>
          <a:prstGeom prst="rect">
            <a:avLst/>
          </a:prstGeom>
        </p:spPr>
      </p:pic>
      <p:pic>
        <p:nvPicPr>
          <p:cNvPr id="61" name="Picture 14" descr="Image result for samsung logo">
            <a:extLst>
              <a:ext uri="{FF2B5EF4-FFF2-40B4-BE49-F238E27FC236}">
                <a16:creationId xmlns:a16="http://schemas.microsoft.com/office/drawing/2014/main" id="{00482902-D472-4807-AADC-DA6A686C3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9176" y="2495977"/>
            <a:ext cx="694119" cy="457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 descr="Tech Mahindra Announces a &amp;#39;Cloud Advisory Board&amp;#39; with 30 Enterprises and  Industry Advisors | Business Wire">
            <a:extLst>
              <a:ext uri="{FF2B5EF4-FFF2-40B4-BE49-F238E27FC236}">
                <a16:creationId xmlns:a16="http://schemas.microsoft.com/office/drawing/2014/main" id="{A1D7F026-6165-4B76-B471-5D282FEA8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4769" y="2545098"/>
            <a:ext cx="794328" cy="397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2" descr="Download Nokia Logo in SVG Vector or PNG File Format - Logo.wine">
            <a:extLst>
              <a:ext uri="{FF2B5EF4-FFF2-40B4-BE49-F238E27FC236}">
                <a16:creationId xmlns:a16="http://schemas.microsoft.com/office/drawing/2014/main" id="{2AD18131-1580-4973-8B3B-A2278C306F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1460" y="3791834"/>
            <a:ext cx="817423" cy="54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770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err="1"/>
              <a:t>Helm</a:t>
            </a:r>
            <a:r>
              <a:rPr lang="pl-PL" dirty="0"/>
              <a:t> Upgrade </a:t>
            </a:r>
            <a:r>
              <a:rPr lang="pl-PL" dirty="0" err="1"/>
              <a:t>Support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432000" indent="-324000">
              <a:lnSpc>
                <a:spcPct val="150000"/>
              </a:lnSpc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/>
              <a:t>Instance Upgrade Endpoint</a:t>
            </a:r>
          </a:p>
          <a:p>
            <a:pPr marL="889200" lvl="1" indent="-324000">
              <a:lnSpc>
                <a:spcPct val="150000"/>
              </a:lnSpc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/>
              <a:t>Request the same like create with </a:t>
            </a:r>
            <a:r>
              <a:rPr lang="en-US" sz="2000" spc="-1" dirty="0" err="1"/>
              <a:t>InstanceId</a:t>
            </a:r>
            <a:r>
              <a:rPr lang="en-US" sz="2000" spc="-1" dirty="0"/>
              <a:t> as a additional parameter</a:t>
            </a:r>
          </a:p>
          <a:p>
            <a:pPr marL="889200" lvl="1" indent="-324000">
              <a:lnSpc>
                <a:spcPct val="150000"/>
              </a:lnSpc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spc="-1" dirty="0"/>
              <a:t>New resources created, existing upgraded, old removed</a:t>
            </a:r>
          </a:p>
          <a:p>
            <a:pPr marL="432000" indent="-324000">
              <a:lnSpc>
                <a:spcPct val="150000"/>
              </a:lnSpc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/>
              <a:t>Mimic of the implementation of helm hooks for upgrade operation</a:t>
            </a:r>
          </a:p>
          <a:p>
            <a:pPr marL="432000" indent="-324000">
              <a:lnSpc>
                <a:spcPct val="150000"/>
              </a:lnSpc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/>
              <a:t>Support of pre/post upgrade hooks.</a:t>
            </a:r>
          </a:p>
          <a:p>
            <a:pPr marL="432000" indent="-324000">
              <a:lnSpc>
                <a:spcPct val="150000"/>
              </a:lnSpc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/>
              <a:t>Hooks can be created in order, one by one (or at same time if they have same </a:t>
            </a:r>
            <a:r>
              <a:rPr lang="en-US" sz="2400" b="1" spc="-1" dirty="0"/>
              <a:t>weight</a:t>
            </a:r>
            <a:r>
              <a:rPr lang="en-US" sz="2400" spc="-1" dirty="0"/>
              <a:t>), next one must wait for previous one to finish before continue.</a:t>
            </a:r>
          </a:p>
          <a:p>
            <a:pPr marL="432000" indent="-324000">
              <a:lnSpc>
                <a:spcPct val="150000"/>
              </a:lnSpc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/>
              <a:t>Support hook upgrade policy</a:t>
            </a:r>
          </a:p>
        </p:txBody>
      </p:sp>
    </p:spTree>
    <p:extLst>
      <p:ext uri="{BB962C8B-B14F-4D97-AF65-F5344CB8AC3E}">
        <p14:creationId xmlns:p14="http://schemas.microsoft.com/office/powerpoint/2010/main" val="345480754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>
            <a:extLst>
              <a:ext uri="{FF2B5EF4-FFF2-40B4-BE49-F238E27FC236}">
                <a16:creationId xmlns:a16="http://schemas.microsoft.com/office/drawing/2014/main" id="{01459A39-D948-4340-99EF-7D8F8D3FE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34440"/>
            <a:ext cx="10972800" cy="502126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POST http://multicloud-k8s:9015/v1/instance/&lt;id&gt;/upgrade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BODY: </a:t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    "</a:t>
            </a:r>
            <a:r>
              <a:rPr lang="en-US" dirty="0" err="1">
                <a:latin typeface="Consolas" panose="020B0609020204030204" pitchFamily="49" charset="0"/>
              </a:rPr>
              <a:t>rb</a:t>
            </a:r>
            <a:r>
              <a:rPr lang="en-US" dirty="0">
                <a:latin typeface="Consolas" panose="020B0609020204030204" pitchFamily="49" charset="0"/>
              </a:rPr>
              <a:t>-name": "${</a:t>
            </a:r>
            <a:r>
              <a:rPr lang="en-US" dirty="0" err="1">
                <a:latin typeface="Consolas" panose="020B0609020204030204" pitchFamily="49" charset="0"/>
              </a:rPr>
              <a:t>rb_name</a:t>
            </a:r>
            <a:r>
              <a:rPr lang="en-US" dirty="0">
                <a:latin typeface="Consolas" panose="020B0609020204030204" pitchFamily="49" charset="0"/>
              </a:rPr>
              <a:t>}",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    "</a:t>
            </a:r>
            <a:r>
              <a:rPr lang="en-US" dirty="0" err="1">
                <a:latin typeface="Consolas" panose="020B0609020204030204" pitchFamily="49" charset="0"/>
              </a:rPr>
              <a:t>rb</a:t>
            </a:r>
            <a:r>
              <a:rPr lang="en-US" dirty="0">
                <a:latin typeface="Consolas" panose="020B0609020204030204" pitchFamily="49" charset="0"/>
              </a:rPr>
              <a:t>-version": "${</a:t>
            </a:r>
            <a:r>
              <a:rPr lang="en-US" dirty="0" err="1">
                <a:latin typeface="Consolas" panose="020B0609020204030204" pitchFamily="49" charset="0"/>
              </a:rPr>
              <a:t>rb_version</a:t>
            </a:r>
            <a:r>
              <a:rPr lang="en-US" dirty="0">
                <a:latin typeface="Consolas" panose="020B0609020204030204" pitchFamily="49" charset="0"/>
              </a:rPr>
              <a:t>}",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    "profile-name": "${</a:t>
            </a:r>
            <a:r>
              <a:rPr lang="en-US" dirty="0" err="1">
                <a:latin typeface="Consolas" panose="020B0609020204030204" pitchFamily="49" charset="0"/>
              </a:rPr>
              <a:t>profile_name</a:t>
            </a:r>
            <a:r>
              <a:rPr lang="en-US" dirty="0">
                <a:latin typeface="Consolas" panose="020B0609020204030204" pitchFamily="49" charset="0"/>
              </a:rPr>
              <a:t>}",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    "cloud-region": "${</a:t>
            </a:r>
            <a:r>
              <a:rPr lang="en-US" dirty="0" err="1">
                <a:latin typeface="Consolas" panose="020B0609020204030204" pitchFamily="49" charset="0"/>
              </a:rPr>
              <a:t>cloud_region_id</a:t>
            </a:r>
            <a:r>
              <a:rPr lang="en-US" dirty="0">
                <a:latin typeface="Consolas" panose="020B0609020204030204" pitchFamily="49" charset="0"/>
              </a:rPr>
              <a:t>}",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    "labels": 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        "custom-label-1": "</a:t>
            </a:r>
            <a:r>
              <a:rPr lang="en-US" dirty="0" err="1">
                <a:latin typeface="Consolas" panose="020B0609020204030204" pitchFamily="49" charset="0"/>
              </a:rPr>
              <a:t>abcdef</a:t>
            </a:r>
            <a:r>
              <a:rPr lang="en-US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    },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    "override-values": 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        "</a:t>
            </a:r>
            <a:r>
              <a:rPr lang="en-US" dirty="0" err="1">
                <a:latin typeface="Consolas" panose="020B0609020204030204" pitchFamily="49" charset="0"/>
              </a:rPr>
              <a:t>image.tag</a:t>
            </a:r>
            <a:r>
              <a:rPr lang="en-US" dirty="0">
                <a:latin typeface="Consolas" panose="020B0609020204030204" pitchFamily="49" charset="0"/>
              </a:rPr>
              <a:t>": "latest",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        "</a:t>
            </a:r>
            <a:r>
              <a:rPr lang="en-US" dirty="0" err="1">
                <a:latin typeface="Consolas" panose="020B0609020204030204" pitchFamily="49" charset="0"/>
              </a:rPr>
              <a:t>dcae_collector_ip</a:t>
            </a:r>
            <a:r>
              <a:rPr lang="en-US" dirty="0">
                <a:latin typeface="Consolas" panose="020B0609020204030204" pitchFamily="49" charset="0"/>
              </a:rPr>
              <a:t>": "1.2.3.4"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    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EB5A53E1-58B1-410F-8BBF-AF86AA06A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v1 </a:t>
            </a:r>
            <a:r>
              <a:rPr lang="pl-PL" dirty="0" err="1"/>
              <a:t>Instance</a:t>
            </a:r>
            <a:r>
              <a:rPr lang="pl-PL" dirty="0"/>
              <a:t> API </a:t>
            </a:r>
            <a:r>
              <a:rPr lang="pl-PL" dirty="0" err="1"/>
              <a:t>Change</a:t>
            </a:r>
            <a:r>
              <a:rPr lang="pl-PL" dirty="0"/>
              <a:t> – UPGRADE </a:t>
            </a:r>
            <a:r>
              <a:rPr lang="pl-PL" dirty="0" err="1"/>
              <a:t>instance</a:t>
            </a:r>
            <a:r>
              <a:rPr lang="pl-PL" dirty="0"/>
              <a:t> </a:t>
            </a:r>
            <a:r>
              <a:rPr lang="pl-PL" dirty="0" err="1"/>
              <a:t>req</a:t>
            </a:r>
            <a:endParaRPr lang="en-US" dirty="0"/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CB9854AD-0853-4A1D-A982-3DD8DAB7DC3E}"/>
              </a:ext>
            </a:extLst>
          </p:cNvPr>
          <p:cNvSpPr/>
          <p:nvPr/>
        </p:nvSpPr>
        <p:spPr>
          <a:xfrm>
            <a:off x="6856252" y="2864725"/>
            <a:ext cx="29594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32F62"/>
                </a:solidFill>
                <a:latin typeface="SFMono-Regular"/>
              </a:rPr>
              <a:t>k8s-rb-profile-name</a:t>
            </a:r>
            <a:r>
              <a:rPr lang="pl-PL" dirty="0">
                <a:solidFill>
                  <a:srgbClr val="032F62"/>
                </a:solidFill>
                <a:latin typeface="SFMono-Regular"/>
              </a:rPr>
              <a:t> (SDNC </a:t>
            </a:r>
            <a:r>
              <a:rPr lang="pl-PL" dirty="0" err="1">
                <a:solidFill>
                  <a:srgbClr val="032F62"/>
                </a:solidFill>
                <a:latin typeface="SFMono-Regular"/>
              </a:rPr>
              <a:t>Directives</a:t>
            </a:r>
            <a:r>
              <a:rPr lang="pl-PL" dirty="0">
                <a:solidFill>
                  <a:srgbClr val="032F62"/>
                </a:solidFill>
                <a:latin typeface="SFMono-Regular"/>
              </a:rPr>
              <a:t>)</a:t>
            </a:r>
            <a:endParaRPr lang="en-US" dirty="0"/>
          </a:p>
        </p:txBody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F85CD8F2-8EDD-4089-9FB2-D3DDED5B4684}"/>
              </a:ext>
            </a:extLst>
          </p:cNvPr>
          <p:cNvSpPr/>
          <p:nvPr/>
        </p:nvSpPr>
        <p:spPr>
          <a:xfrm>
            <a:off x="6856252" y="3670027"/>
            <a:ext cx="53383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rgbClr val="032F62"/>
                </a:solidFill>
                <a:latin typeface="SFMono-Regular"/>
              </a:rPr>
              <a:t>SO </a:t>
            </a:r>
            <a:r>
              <a:rPr lang="pl-PL" dirty="0" err="1">
                <a:solidFill>
                  <a:srgbClr val="032F62"/>
                </a:solidFill>
                <a:latin typeface="SFMono-Regular"/>
              </a:rPr>
              <a:t>decides</a:t>
            </a:r>
            <a:r>
              <a:rPr lang="pl-PL" dirty="0">
                <a:solidFill>
                  <a:srgbClr val="032F62"/>
                </a:solidFill>
                <a:latin typeface="SFMono-Regular"/>
              </a:rPr>
              <a:t>, </a:t>
            </a:r>
            <a:r>
              <a:rPr lang="pl-PL" dirty="0" err="1">
                <a:solidFill>
                  <a:srgbClr val="032F62"/>
                </a:solidFill>
                <a:latin typeface="SFMono-Regular"/>
              </a:rPr>
              <a:t>anything</a:t>
            </a:r>
            <a:r>
              <a:rPr lang="pl-PL" dirty="0">
                <a:solidFill>
                  <a:srgbClr val="032F62"/>
                </a:solidFill>
                <a:latin typeface="SFMono-Regular"/>
              </a:rPr>
              <a:t> </a:t>
            </a:r>
            <a:r>
              <a:rPr lang="pl-PL" dirty="0" err="1">
                <a:solidFill>
                  <a:srgbClr val="032F62"/>
                </a:solidFill>
                <a:latin typeface="SFMono-Regular"/>
              </a:rPr>
              <a:t>what</a:t>
            </a:r>
            <a:r>
              <a:rPr lang="pl-PL" dirty="0">
                <a:solidFill>
                  <a:srgbClr val="032F62"/>
                </a:solidFill>
                <a:latin typeface="SFMono-Regular"/>
              </a:rPr>
              <a:t> </a:t>
            </a:r>
            <a:r>
              <a:rPr lang="pl-PL" dirty="0" err="1">
                <a:solidFill>
                  <a:srgbClr val="032F62"/>
                </a:solidFill>
                <a:latin typeface="SFMono-Regular"/>
              </a:rPr>
              <a:t>later</a:t>
            </a:r>
            <a:r>
              <a:rPr lang="pl-PL" dirty="0">
                <a:solidFill>
                  <a:srgbClr val="032F62"/>
                </a:solidFill>
                <a:latin typeface="SFMono-Regular"/>
              </a:rPr>
              <a:t> on </a:t>
            </a:r>
            <a:r>
              <a:rPr lang="pl-PL" dirty="0" err="1">
                <a:solidFill>
                  <a:srgbClr val="032F62"/>
                </a:solidFill>
                <a:latin typeface="SFMono-Regular"/>
              </a:rPr>
              <a:t>might</a:t>
            </a:r>
            <a:r>
              <a:rPr lang="pl-PL" dirty="0">
                <a:solidFill>
                  <a:srgbClr val="032F62"/>
                </a:solidFill>
                <a:latin typeface="SFMono-Regular"/>
              </a:rPr>
              <a:t> be </a:t>
            </a:r>
            <a:r>
              <a:rPr lang="pl-PL" dirty="0" err="1">
                <a:solidFill>
                  <a:srgbClr val="032F62"/>
                </a:solidFill>
                <a:latin typeface="SFMono-Regular"/>
              </a:rPr>
              <a:t>used</a:t>
            </a:r>
            <a:r>
              <a:rPr lang="pl-PL" dirty="0">
                <a:solidFill>
                  <a:srgbClr val="032F62"/>
                </a:solidFill>
                <a:latin typeface="SFMono-Regular"/>
              </a:rPr>
              <a:t> by k8s adapter in SO</a:t>
            </a:r>
            <a:endParaRPr lang="en-US" dirty="0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98E6D5B1-4642-4E90-866B-50F31C00679F}"/>
              </a:ext>
            </a:extLst>
          </p:cNvPr>
          <p:cNvSpPr/>
          <p:nvPr/>
        </p:nvSpPr>
        <p:spPr>
          <a:xfrm>
            <a:off x="6856252" y="3168711"/>
            <a:ext cx="10214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rgbClr val="032F62"/>
                </a:solidFill>
                <a:latin typeface="SFMono-Regular"/>
              </a:rPr>
              <a:t>SO </a:t>
            </a:r>
            <a:r>
              <a:rPr lang="pl-PL" dirty="0" err="1">
                <a:solidFill>
                  <a:srgbClr val="032F62"/>
                </a:solidFill>
                <a:latin typeface="SFMono-Regular"/>
              </a:rPr>
              <a:t>decides</a:t>
            </a:r>
            <a:r>
              <a:rPr lang="pl-PL" dirty="0">
                <a:solidFill>
                  <a:srgbClr val="032F62"/>
                </a:solidFill>
                <a:latin typeface="SFMono-Regular"/>
              </a:rPr>
              <a:t> </a:t>
            </a:r>
            <a:endParaRPr lang="en-US" dirty="0"/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4511FEE1-52BF-44DC-BAED-81337EBD1171}"/>
              </a:ext>
            </a:extLst>
          </p:cNvPr>
          <p:cNvSpPr/>
          <p:nvPr/>
        </p:nvSpPr>
        <p:spPr>
          <a:xfrm>
            <a:off x="6856252" y="4408152"/>
            <a:ext cx="13532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rgbClr val="032F62"/>
                </a:solidFill>
                <a:latin typeface="SFMono-Regular"/>
              </a:rPr>
              <a:t>SDNC </a:t>
            </a:r>
            <a:r>
              <a:rPr lang="pl-PL" dirty="0" err="1">
                <a:solidFill>
                  <a:srgbClr val="032F62"/>
                </a:solidFill>
                <a:latin typeface="SFMono-Regular"/>
              </a:rPr>
              <a:t>Directives</a:t>
            </a:r>
            <a:endParaRPr lang="en-US" dirty="0"/>
          </a:p>
        </p:txBody>
      </p:sp>
      <p:cxnSp>
        <p:nvCxnSpPr>
          <p:cNvPr id="10" name="Łącznik prosty ze strzałką 9">
            <a:extLst>
              <a:ext uri="{FF2B5EF4-FFF2-40B4-BE49-F238E27FC236}">
                <a16:creationId xmlns:a16="http://schemas.microsoft.com/office/drawing/2014/main" id="{6723CC6C-464D-488C-9834-606E9BDAABDB}"/>
              </a:ext>
            </a:extLst>
          </p:cNvPr>
          <p:cNvCxnSpPr/>
          <p:nvPr/>
        </p:nvCxnSpPr>
        <p:spPr>
          <a:xfrm>
            <a:off x="5610225" y="3045699"/>
            <a:ext cx="11239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Łącznik prosty ze strzałką 10">
            <a:extLst>
              <a:ext uri="{FF2B5EF4-FFF2-40B4-BE49-F238E27FC236}">
                <a16:creationId xmlns:a16="http://schemas.microsoft.com/office/drawing/2014/main" id="{961F24DB-15FF-43FF-B822-110390390ABE}"/>
              </a:ext>
            </a:extLst>
          </p:cNvPr>
          <p:cNvCxnSpPr/>
          <p:nvPr/>
        </p:nvCxnSpPr>
        <p:spPr>
          <a:xfrm>
            <a:off x="5610225" y="3332124"/>
            <a:ext cx="11239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prosty ze strzałką 11">
            <a:extLst>
              <a:ext uri="{FF2B5EF4-FFF2-40B4-BE49-F238E27FC236}">
                <a16:creationId xmlns:a16="http://schemas.microsoft.com/office/drawing/2014/main" id="{D635466E-FF63-4B88-8A48-D42D0F62E1AC}"/>
              </a:ext>
            </a:extLst>
          </p:cNvPr>
          <p:cNvCxnSpPr/>
          <p:nvPr/>
        </p:nvCxnSpPr>
        <p:spPr>
          <a:xfrm>
            <a:off x="5610225" y="3852490"/>
            <a:ext cx="11239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Łącznik prosty ze strzałką 12">
            <a:extLst>
              <a:ext uri="{FF2B5EF4-FFF2-40B4-BE49-F238E27FC236}">
                <a16:creationId xmlns:a16="http://schemas.microsoft.com/office/drawing/2014/main" id="{373050D0-8DBC-49AB-A5DA-C8EBC303E7C8}"/>
              </a:ext>
            </a:extLst>
          </p:cNvPr>
          <p:cNvCxnSpPr/>
          <p:nvPr/>
        </p:nvCxnSpPr>
        <p:spPr>
          <a:xfrm>
            <a:off x="5610225" y="4562041"/>
            <a:ext cx="11239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rostokąt 14">
            <a:extLst>
              <a:ext uri="{FF2B5EF4-FFF2-40B4-BE49-F238E27FC236}">
                <a16:creationId xmlns:a16="http://schemas.microsoft.com/office/drawing/2014/main" id="{A165DAB8-D5D8-44EF-AF26-260DE8528503}"/>
              </a:ext>
            </a:extLst>
          </p:cNvPr>
          <p:cNvSpPr/>
          <p:nvPr/>
        </p:nvSpPr>
        <p:spPr>
          <a:xfrm>
            <a:off x="6856252" y="2256689"/>
            <a:ext cx="23679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rgbClr val="032F62"/>
                </a:solidFill>
                <a:latin typeface="SFMono-Regular"/>
              </a:rPr>
              <a:t>VF Module model </a:t>
            </a:r>
            <a:r>
              <a:rPr lang="pl-PL" dirty="0" err="1">
                <a:solidFill>
                  <a:srgbClr val="032F62"/>
                </a:solidFill>
                <a:latin typeface="SFMono-Regular"/>
              </a:rPr>
              <a:t>invariant</a:t>
            </a:r>
            <a:r>
              <a:rPr lang="pl-PL" dirty="0">
                <a:solidFill>
                  <a:srgbClr val="032F62"/>
                </a:solidFill>
                <a:latin typeface="SFMono-Regular"/>
              </a:rPr>
              <a:t> ID</a:t>
            </a:r>
            <a:endParaRPr lang="en-US" dirty="0"/>
          </a:p>
        </p:txBody>
      </p:sp>
      <p:sp>
        <p:nvSpPr>
          <p:cNvPr id="16" name="Prostokąt 15">
            <a:extLst>
              <a:ext uri="{FF2B5EF4-FFF2-40B4-BE49-F238E27FC236}">
                <a16:creationId xmlns:a16="http://schemas.microsoft.com/office/drawing/2014/main" id="{34EDD558-B209-4FE7-B463-7376A0368B9E}"/>
              </a:ext>
            </a:extLst>
          </p:cNvPr>
          <p:cNvSpPr/>
          <p:nvPr/>
        </p:nvSpPr>
        <p:spPr>
          <a:xfrm>
            <a:off x="6856252" y="2550909"/>
            <a:ext cx="27462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rgbClr val="032F62"/>
                </a:solidFill>
                <a:latin typeface="SFMono-Regular"/>
              </a:rPr>
              <a:t>VF Module model </a:t>
            </a:r>
            <a:r>
              <a:rPr lang="pl-PL" dirty="0" err="1">
                <a:solidFill>
                  <a:srgbClr val="032F62"/>
                </a:solidFill>
                <a:latin typeface="SFMono-Regular"/>
              </a:rPr>
              <a:t>customization</a:t>
            </a:r>
            <a:r>
              <a:rPr lang="pl-PL" dirty="0">
                <a:solidFill>
                  <a:srgbClr val="032F62"/>
                </a:solidFill>
                <a:latin typeface="SFMono-Regular"/>
              </a:rPr>
              <a:t> ID</a:t>
            </a:r>
            <a:endParaRPr lang="en-US" dirty="0"/>
          </a:p>
        </p:txBody>
      </p:sp>
      <p:cxnSp>
        <p:nvCxnSpPr>
          <p:cNvPr id="17" name="Łącznik prosty ze strzałką 16">
            <a:extLst>
              <a:ext uri="{FF2B5EF4-FFF2-40B4-BE49-F238E27FC236}">
                <a16:creationId xmlns:a16="http://schemas.microsoft.com/office/drawing/2014/main" id="{0700E0F5-2E64-45ED-8CC4-7FB14D58AE40}"/>
              </a:ext>
            </a:extLst>
          </p:cNvPr>
          <p:cNvCxnSpPr/>
          <p:nvPr/>
        </p:nvCxnSpPr>
        <p:spPr>
          <a:xfrm>
            <a:off x="5610225" y="2410577"/>
            <a:ext cx="11239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Łącznik prosty ze strzałką 17">
            <a:extLst>
              <a:ext uri="{FF2B5EF4-FFF2-40B4-BE49-F238E27FC236}">
                <a16:creationId xmlns:a16="http://schemas.microsoft.com/office/drawing/2014/main" id="{0F6A811C-CA92-470A-89F8-2E9569010FCF}"/>
              </a:ext>
            </a:extLst>
          </p:cNvPr>
          <p:cNvCxnSpPr/>
          <p:nvPr/>
        </p:nvCxnSpPr>
        <p:spPr>
          <a:xfrm>
            <a:off x="5610225" y="2735102"/>
            <a:ext cx="112395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61254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8E1BD97-E1AE-4F5A-A4AE-E0D04EE18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API Changes – subscription based Status API (</a:t>
            </a:r>
            <a:r>
              <a:rPr lang="pl-PL" dirty="0"/>
              <a:t>1</a:t>
            </a:r>
            <a:r>
              <a:rPr lang="en-US" dirty="0"/>
              <a:t>/</a:t>
            </a:r>
            <a:r>
              <a:rPr lang="pl-PL" dirty="0"/>
              <a:t>3</a:t>
            </a:r>
            <a:r>
              <a:rPr lang="en-US" dirty="0"/>
              <a:t>)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3982722-83F4-4D13-BF49-E68603E697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l-PL" dirty="0"/>
              <a:t>API to be </a:t>
            </a:r>
            <a:r>
              <a:rPr lang="pl-PL" dirty="0" err="1"/>
              <a:t>used</a:t>
            </a:r>
            <a:r>
              <a:rPr lang="pl-PL" dirty="0"/>
              <a:t> i.e. for </a:t>
            </a:r>
            <a:r>
              <a:rPr lang="pl-PL" dirty="0" err="1"/>
              <a:t>synchronization</a:t>
            </a:r>
            <a:r>
              <a:rPr lang="pl-PL" dirty="0"/>
              <a:t> with AAI </a:t>
            </a:r>
            <a:r>
              <a:rPr lang="pl-PL" dirty="0" err="1"/>
              <a:t>after</a:t>
            </a:r>
            <a:r>
              <a:rPr lang="pl-PL" dirty="0"/>
              <a:t> Day2 </a:t>
            </a:r>
            <a:r>
              <a:rPr lang="pl-PL" dirty="0" err="1"/>
              <a:t>changes</a:t>
            </a:r>
            <a:endParaRPr lang="pl-PL" dirty="0"/>
          </a:p>
          <a:p>
            <a:r>
              <a:rPr lang="pl-PL" dirty="0"/>
              <a:t>The </a:t>
            </a:r>
            <a:r>
              <a:rPr lang="pl-PL" dirty="0" err="1"/>
              <a:t>creator</a:t>
            </a:r>
            <a:r>
              <a:rPr lang="pl-PL" dirty="0"/>
              <a:t> of the </a:t>
            </a:r>
            <a:r>
              <a:rPr lang="pl-PL" dirty="0" err="1"/>
              <a:t>subscription</a:t>
            </a:r>
            <a:r>
              <a:rPr lang="pl-PL" dirty="0"/>
              <a:t> </a:t>
            </a:r>
            <a:r>
              <a:rPr lang="pl-PL" dirty="0" err="1"/>
              <a:t>should</a:t>
            </a:r>
            <a:r>
              <a:rPr lang="pl-PL" dirty="0"/>
              <a:t> be </a:t>
            </a:r>
            <a:r>
              <a:rPr lang="pl-PL" dirty="0" err="1"/>
              <a:t>notified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k8s </a:t>
            </a:r>
            <a:r>
              <a:rPr lang="pl-PL" dirty="0" err="1"/>
              <a:t>resources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(</a:t>
            </a:r>
            <a:r>
              <a:rPr lang="pl-PL" dirty="0" err="1"/>
              <a:t>create</a:t>
            </a:r>
            <a:r>
              <a:rPr lang="pl-PL" dirty="0"/>
              <a:t>/</a:t>
            </a:r>
            <a:r>
              <a:rPr lang="pl-PL" dirty="0" err="1"/>
              <a:t>delete</a:t>
            </a:r>
            <a:r>
              <a:rPr lang="pl-PL" dirty="0"/>
              <a:t>/</a:t>
            </a:r>
            <a:r>
              <a:rPr lang="pl-PL" dirty="0" err="1"/>
              <a:t>modify</a:t>
            </a:r>
            <a:r>
              <a:rPr lang="pl-PL" dirty="0"/>
              <a:t>)</a:t>
            </a:r>
          </a:p>
          <a:p>
            <a:r>
              <a:rPr lang="pl-PL" dirty="0"/>
              <a:t>Notification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allow</a:t>
            </a:r>
            <a:r>
              <a:rPr lang="pl-PL" dirty="0"/>
              <a:t> to </a:t>
            </a:r>
            <a:r>
              <a:rPr lang="pl-PL" dirty="0" err="1"/>
              <a:t>identify</a:t>
            </a:r>
            <a:r>
              <a:rPr lang="pl-PL" dirty="0"/>
              <a:t> </a:t>
            </a:r>
            <a:r>
              <a:rPr lang="pl-PL" dirty="0" err="1"/>
              <a:t>modified</a:t>
            </a:r>
            <a:r>
              <a:rPr lang="pl-PL" dirty="0"/>
              <a:t> </a:t>
            </a:r>
            <a:r>
              <a:rPr lang="pl-PL" dirty="0" err="1"/>
              <a:t>resource</a:t>
            </a:r>
            <a:r>
              <a:rPr lang="pl-PL" dirty="0"/>
              <a:t>,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resourceVersion</a:t>
            </a:r>
            <a:r>
              <a:rPr lang="pl-PL" dirty="0"/>
              <a:t> and the </a:t>
            </a:r>
            <a:r>
              <a:rPr lang="pl-PL" dirty="0" err="1"/>
              <a:t>type</a:t>
            </a:r>
            <a:r>
              <a:rPr lang="pl-PL" dirty="0"/>
              <a:t> of </a:t>
            </a:r>
            <a:r>
              <a:rPr lang="pl-PL" dirty="0" err="1"/>
              <a:t>change</a:t>
            </a:r>
            <a:endParaRPr lang="pl-PL" dirty="0"/>
          </a:p>
          <a:p>
            <a:r>
              <a:rPr lang="pl-PL" dirty="0"/>
              <a:t>Full </a:t>
            </a:r>
            <a:r>
              <a:rPr lang="pl-PL" dirty="0" err="1"/>
              <a:t>details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current</a:t>
            </a:r>
            <a:r>
              <a:rPr lang="pl-PL" dirty="0"/>
              <a:t> </a:t>
            </a:r>
            <a:r>
              <a:rPr lang="pl-PL" dirty="0" err="1"/>
              <a:t>state</a:t>
            </a:r>
            <a:r>
              <a:rPr lang="pl-PL" dirty="0"/>
              <a:t> of the </a:t>
            </a:r>
            <a:r>
              <a:rPr lang="pl-PL" dirty="0" err="1"/>
              <a:t>resource</a:t>
            </a:r>
            <a:r>
              <a:rPr lang="pl-PL" dirty="0"/>
              <a:t> </a:t>
            </a:r>
            <a:r>
              <a:rPr lang="pl-PL" dirty="0" err="1"/>
              <a:t>should</a:t>
            </a:r>
            <a:r>
              <a:rPr lang="pl-PL" dirty="0"/>
              <a:t> be </a:t>
            </a:r>
            <a:r>
              <a:rPr lang="pl-PL" dirty="0" err="1"/>
              <a:t>resolved</a:t>
            </a:r>
            <a:r>
              <a:rPr lang="pl-PL" dirty="0"/>
              <a:t> by Status/Query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961895"/>
      </p:ext>
    </p:extLst>
  </p:cSld>
  <p:clrMapOvr>
    <a:masterClrMapping/>
  </p:clrMapOvr>
  <p:transition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349300D7-B8BD-4936-8406-C539D5B7BB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API Changes – subscription based Status API (</a:t>
            </a:r>
            <a:r>
              <a:rPr lang="pl-PL" dirty="0"/>
              <a:t>2</a:t>
            </a:r>
            <a:r>
              <a:rPr lang="en-US" dirty="0"/>
              <a:t>/</a:t>
            </a:r>
            <a:r>
              <a:rPr lang="pl-PL" dirty="0"/>
              <a:t>3</a:t>
            </a:r>
            <a:r>
              <a:rPr lang="en-US" dirty="0"/>
              <a:t>)</a:t>
            </a:r>
            <a:endParaRPr lang="pl-PL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Subscription-based Status API allows for subscribing for given </a:t>
            </a:r>
            <a:r>
              <a:rPr lang="pl-PL" dirty="0"/>
              <a:t>RB </a:t>
            </a:r>
            <a:r>
              <a:rPr lang="en-US" dirty="0"/>
              <a:t>instance to receive incremental updates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its</a:t>
            </a:r>
            <a:r>
              <a:rPr lang="pl-PL" dirty="0"/>
              <a:t> status </a:t>
            </a:r>
            <a:r>
              <a:rPr lang="pl-PL" dirty="0" err="1"/>
              <a:t>change</a:t>
            </a:r>
            <a:endParaRPr lang="en-US" dirty="0"/>
          </a:p>
          <a:p>
            <a:r>
              <a:rPr lang="en-US" dirty="0"/>
              <a:t>Subscription Status API would provide following interfaces (part 1)</a:t>
            </a:r>
          </a:p>
          <a:p>
            <a:pPr lvl="1"/>
            <a:r>
              <a:rPr lang="en-US" b="1" dirty="0"/>
              <a:t>POST</a:t>
            </a:r>
            <a:r>
              <a:rPr lang="en-US" dirty="0"/>
              <a:t> /v1/{instance-id}/status/subscription</a:t>
            </a:r>
          </a:p>
          <a:p>
            <a:pPr lvl="2"/>
            <a:r>
              <a:rPr lang="en-US" dirty="0"/>
              <a:t>Register for instance status</a:t>
            </a:r>
          </a:p>
          <a:p>
            <a:pPr lvl="2"/>
            <a:r>
              <a:rPr lang="en-US" dirty="0"/>
              <a:t>Request (encoded in </a:t>
            </a:r>
            <a:r>
              <a:rPr lang="en-US" dirty="0" err="1"/>
              <a:t>json</a:t>
            </a:r>
            <a:r>
              <a:rPr lang="en-US" dirty="0"/>
              <a:t> object):</a:t>
            </a:r>
          </a:p>
          <a:p>
            <a:pPr lvl="3"/>
            <a:r>
              <a:rPr lang="pl-PL" b="1" dirty="0" err="1"/>
              <a:t>name</a:t>
            </a:r>
            <a:r>
              <a:rPr lang="pl-PL" b="1" dirty="0"/>
              <a:t> </a:t>
            </a:r>
            <a:r>
              <a:rPr lang="pl-PL" dirty="0"/>
              <a:t>– </a:t>
            </a:r>
            <a:r>
              <a:rPr lang="en-US" dirty="0"/>
              <a:t>[Mandatory] </a:t>
            </a:r>
            <a:r>
              <a:rPr lang="pl-PL" dirty="0"/>
              <a:t>string - </a:t>
            </a:r>
            <a:r>
              <a:rPr lang="pl-PL" dirty="0" err="1"/>
              <a:t>name</a:t>
            </a:r>
            <a:r>
              <a:rPr lang="pl-PL" dirty="0"/>
              <a:t> of the </a:t>
            </a:r>
            <a:r>
              <a:rPr lang="pl-PL" dirty="0" err="1"/>
              <a:t>subscription</a:t>
            </a:r>
            <a:endParaRPr lang="pl-PL" dirty="0"/>
          </a:p>
          <a:p>
            <a:pPr lvl="3"/>
            <a:r>
              <a:rPr lang="pl-PL" b="1" dirty="0"/>
              <a:t>c</a:t>
            </a:r>
            <a:r>
              <a:rPr lang="en-US" b="1" dirty="0" err="1"/>
              <a:t>allback</a:t>
            </a:r>
            <a:r>
              <a:rPr lang="pl-PL" b="1" dirty="0"/>
              <a:t>-</a:t>
            </a:r>
            <a:r>
              <a:rPr lang="pl-PL" b="1" dirty="0" err="1"/>
              <a:t>url</a:t>
            </a:r>
            <a:r>
              <a:rPr lang="en-US" dirty="0"/>
              <a:t> – [Mandatory] string – URL to use for sending updates, example “http://dummy.svc:8080/</a:t>
            </a:r>
            <a:r>
              <a:rPr lang="en-US" dirty="0" err="1"/>
              <a:t>vnf</a:t>
            </a:r>
            <a:r>
              <a:rPr lang="en-US" dirty="0"/>
              <a:t>/x/</a:t>
            </a:r>
            <a:r>
              <a:rPr lang="en-US" dirty="0" err="1"/>
              <a:t>vf</a:t>
            </a:r>
            <a:r>
              <a:rPr lang="en-US" dirty="0"/>
              <a:t>-module/y/status/listener”</a:t>
            </a:r>
          </a:p>
          <a:p>
            <a:pPr lvl="3"/>
            <a:r>
              <a:rPr lang="pl-PL" b="1" dirty="0"/>
              <a:t>min-</a:t>
            </a:r>
            <a:r>
              <a:rPr lang="pl-PL" b="1" dirty="0" err="1"/>
              <a:t>notify</a:t>
            </a:r>
            <a:r>
              <a:rPr lang="pl-PL" b="1" dirty="0"/>
              <a:t>-</a:t>
            </a:r>
            <a:r>
              <a:rPr lang="pl-PL" b="1" dirty="0" err="1"/>
              <a:t>interval</a:t>
            </a:r>
            <a:r>
              <a:rPr lang="pl-PL" dirty="0"/>
              <a:t> – </a:t>
            </a:r>
            <a:r>
              <a:rPr lang="en-US" dirty="0"/>
              <a:t>[Mandatory]</a:t>
            </a:r>
            <a:r>
              <a:rPr lang="pl-PL" dirty="0"/>
              <a:t> </a:t>
            </a:r>
            <a:r>
              <a:rPr lang="pl-PL" dirty="0" err="1"/>
              <a:t>int</a:t>
            </a:r>
            <a:r>
              <a:rPr lang="pl-PL" dirty="0"/>
              <a:t> - min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</a:t>
            </a:r>
            <a:r>
              <a:rPr lang="pl-PL" dirty="0" err="1"/>
              <a:t>notifications</a:t>
            </a:r>
            <a:r>
              <a:rPr lang="pl-PL" dirty="0"/>
              <a:t> (0 – no limit)</a:t>
            </a:r>
          </a:p>
          <a:p>
            <a:pPr lvl="3"/>
            <a:r>
              <a:rPr lang="pl-PL" b="1" dirty="0" err="1"/>
              <a:t>metadata</a:t>
            </a:r>
            <a:r>
              <a:rPr lang="pl-PL" dirty="0"/>
              <a:t> – [</a:t>
            </a:r>
            <a:r>
              <a:rPr lang="pl-PL" dirty="0" err="1"/>
              <a:t>Optional</a:t>
            </a:r>
            <a:r>
              <a:rPr lang="pl-PL" dirty="0"/>
              <a:t>] </a:t>
            </a:r>
            <a:r>
              <a:rPr lang="pl-PL" dirty="0" err="1"/>
              <a:t>json</a:t>
            </a:r>
            <a:r>
              <a:rPr lang="pl-PL" dirty="0"/>
              <a:t> – </a:t>
            </a:r>
            <a:r>
              <a:rPr lang="pl-PL" dirty="0" err="1"/>
              <a:t>payload</a:t>
            </a:r>
            <a:r>
              <a:rPr lang="pl-PL" dirty="0"/>
              <a:t> to </a:t>
            </a:r>
            <a:r>
              <a:rPr lang="pl-PL" dirty="0" err="1"/>
              <a:t>send</a:t>
            </a:r>
            <a:r>
              <a:rPr lang="pl-PL" dirty="0"/>
              <a:t> </a:t>
            </a:r>
            <a:r>
              <a:rPr lang="pl-PL" dirty="0" err="1"/>
              <a:t>back</a:t>
            </a:r>
            <a:endParaRPr lang="en-US" dirty="0"/>
          </a:p>
          <a:p>
            <a:pPr lvl="2"/>
            <a:r>
              <a:rPr lang="en-US" dirty="0"/>
              <a:t>Response (encoded in json object)</a:t>
            </a:r>
            <a:r>
              <a:rPr lang="pl-PL" dirty="0"/>
              <a:t> – </a:t>
            </a:r>
            <a:r>
              <a:rPr lang="pl-PL" dirty="0" err="1"/>
              <a:t>look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GET </a:t>
            </a:r>
            <a:r>
              <a:rPr lang="pl-PL" dirty="0" err="1"/>
              <a:t>result</a:t>
            </a:r>
            <a:endParaRPr lang="en-US" dirty="0"/>
          </a:p>
          <a:p>
            <a:pPr lvl="1"/>
            <a:r>
              <a:rPr lang="en-US" b="1" dirty="0"/>
              <a:t>GET</a:t>
            </a:r>
            <a:r>
              <a:rPr lang="en-US" dirty="0"/>
              <a:t> /v1/{instance-id}/status/subscription</a:t>
            </a:r>
          </a:p>
          <a:p>
            <a:pPr lvl="2"/>
            <a:r>
              <a:rPr lang="en-US" dirty="0"/>
              <a:t>Response – list of existing subscriptions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6953378" y="4124198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19638120"/>
      </p:ext>
    </p:extLst>
  </p:cSld>
  <p:clrMapOvr>
    <a:masterClrMapping/>
  </p:clrMapOvr>
  <p:transition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349300D7-B8BD-4936-8406-C539D5B7BB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API Changes – subscription based Status API (</a:t>
            </a:r>
            <a:r>
              <a:rPr lang="pl-PL" dirty="0"/>
              <a:t>3</a:t>
            </a:r>
            <a:r>
              <a:rPr lang="en-US" dirty="0"/>
              <a:t>/</a:t>
            </a:r>
            <a:r>
              <a:rPr lang="pl-PL" dirty="0"/>
              <a:t>3</a:t>
            </a:r>
            <a:r>
              <a:rPr lang="en-US" dirty="0"/>
              <a:t>)</a:t>
            </a:r>
            <a:endParaRPr lang="pl-PL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Subscription Status API would provide following interfaces (part 2)</a:t>
            </a:r>
          </a:p>
          <a:p>
            <a:pPr lvl="1"/>
            <a:r>
              <a:rPr lang="en-US" b="1" dirty="0"/>
              <a:t>GET</a:t>
            </a:r>
            <a:r>
              <a:rPr lang="en-US" dirty="0"/>
              <a:t> /v1/{instance-id}/status/subscription/{subscription-id}</a:t>
            </a:r>
          </a:p>
          <a:p>
            <a:pPr lvl="2"/>
            <a:r>
              <a:rPr lang="en-US" dirty="0"/>
              <a:t>Responds with details of existing subscription</a:t>
            </a:r>
          </a:p>
          <a:p>
            <a:pPr lvl="2"/>
            <a:r>
              <a:rPr lang="en-US" dirty="0"/>
              <a:t>Response</a:t>
            </a:r>
            <a:r>
              <a:rPr lang="pl-PL" dirty="0"/>
              <a:t> </a:t>
            </a:r>
            <a:r>
              <a:rPr lang="en-US" dirty="0"/>
              <a:t>(encoded in json object)</a:t>
            </a:r>
            <a:r>
              <a:rPr lang="pl-PL" dirty="0"/>
              <a:t> </a:t>
            </a:r>
            <a:endParaRPr lang="en-US" dirty="0"/>
          </a:p>
          <a:p>
            <a:pPr lvl="3"/>
            <a:r>
              <a:rPr lang="pl-PL" b="1" dirty="0" err="1"/>
              <a:t>name</a:t>
            </a:r>
            <a:r>
              <a:rPr lang="pl-PL" b="1" dirty="0"/>
              <a:t> – string - </a:t>
            </a:r>
            <a:r>
              <a:rPr lang="pl-PL" b="1" dirty="0" err="1"/>
              <a:t>name</a:t>
            </a:r>
            <a:r>
              <a:rPr lang="pl-PL" b="1" dirty="0"/>
              <a:t> of the </a:t>
            </a:r>
            <a:r>
              <a:rPr lang="pl-PL" b="1" dirty="0" err="1"/>
              <a:t>subscription</a:t>
            </a:r>
            <a:endParaRPr lang="pl-PL" b="1" dirty="0"/>
          </a:p>
          <a:p>
            <a:pPr lvl="3"/>
            <a:r>
              <a:rPr lang="pl-PL" b="1" dirty="0"/>
              <a:t>l</a:t>
            </a:r>
            <a:r>
              <a:rPr lang="en-US" b="1" dirty="0" err="1"/>
              <a:t>ast</a:t>
            </a:r>
            <a:r>
              <a:rPr lang="pl-PL" b="1" dirty="0"/>
              <a:t>-u</a:t>
            </a:r>
            <a:r>
              <a:rPr lang="en-US" b="1" dirty="0" err="1"/>
              <a:t>pdate</a:t>
            </a:r>
            <a:r>
              <a:rPr lang="pl-PL" b="1" dirty="0"/>
              <a:t>-</a:t>
            </a:r>
            <a:r>
              <a:rPr lang="pl-PL" b="1" dirty="0" err="1"/>
              <a:t>time</a:t>
            </a:r>
            <a:r>
              <a:rPr lang="en-US" dirty="0"/>
              <a:t> – datetime – Datetime of last subscription’s update message</a:t>
            </a:r>
            <a:endParaRPr lang="pl-PL" dirty="0"/>
          </a:p>
          <a:p>
            <a:pPr lvl="3"/>
            <a:r>
              <a:rPr lang="pl-PL" b="1" dirty="0"/>
              <a:t>l</a:t>
            </a:r>
            <a:r>
              <a:rPr lang="en-US" b="1" dirty="0" err="1"/>
              <a:t>ast</a:t>
            </a:r>
            <a:r>
              <a:rPr lang="pl-PL" b="1" dirty="0"/>
              <a:t>-</a:t>
            </a:r>
            <a:r>
              <a:rPr lang="pl-PL" b="1" dirty="0" err="1"/>
              <a:t>notify-time</a:t>
            </a:r>
            <a:r>
              <a:rPr lang="en-US" dirty="0"/>
              <a:t> –</a:t>
            </a:r>
            <a:r>
              <a:rPr lang="pl-PL" dirty="0"/>
              <a:t> </a:t>
            </a:r>
            <a:r>
              <a:rPr lang="pl-PL" dirty="0" err="1"/>
              <a:t>datetime</a:t>
            </a:r>
            <a:r>
              <a:rPr lang="pl-PL" dirty="0"/>
              <a:t> – </a:t>
            </a:r>
            <a:r>
              <a:rPr lang="pl-PL" dirty="0" err="1"/>
              <a:t>last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of </a:t>
            </a:r>
            <a:r>
              <a:rPr lang="pl-PL" dirty="0" err="1"/>
              <a:t>notification</a:t>
            </a:r>
            <a:r>
              <a:rPr lang="pl-PL" dirty="0"/>
              <a:t> </a:t>
            </a:r>
            <a:r>
              <a:rPr lang="pl-PL" dirty="0" err="1"/>
              <a:t>attempt</a:t>
            </a:r>
            <a:endParaRPr lang="pl-PL" dirty="0"/>
          </a:p>
          <a:p>
            <a:pPr lvl="3"/>
            <a:r>
              <a:rPr lang="pl-PL" b="1" dirty="0" err="1"/>
              <a:t>callback-url</a:t>
            </a:r>
            <a:r>
              <a:rPr lang="pl-PL" dirty="0"/>
              <a:t> –  string – </a:t>
            </a:r>
            <a:r>
              <a:rPr lang="pl-PL" dirty="0" err="1"/>
              <a:t>url</a:t>
            </a:r>
            <a:r>
              <a:rPr lang="pl-PL" dirty="0"/>
              <a:t> of the </a:t>
            </a:r>
            <a:r>
              <a:rPr lang="pl-PL" dirty="0" err="1"/>
              <a:t>notification</a:t>
            </a:r>
            <a:r>
              <a:rPr lang="pl-PL" dirty="0"/>
              <a:t> </a:t>
            </a:r>
            <a:r>
              <a:rPr lang="pl-PL" dirty="0" err="1"/>
              <a:t>endpoint</a:t>
            </a:r>
            <a:endParaRPr lang="pl-PL" dirty="0"/>
          </a:p>
          <a:p>
            <a:pPr lvl="3"/>
            <a:r>
              <a:rPr lang="pl-PL" b="1" dirty="0" err="1"/>
              <a:t>last</a:t>
            </a:r>
            <a:r>
              <a:rPr lang="pl-PL" b="1" dirty="0"/>
              <a:t>-</a:t>
            </a:r>
            <a:r>
              <a:rPr lang="pl-PL" b="1" dirty="0" err="1"/>
              <a:t>notify</a:t>
            </a:r>
            <a:r>
              <a:rPr lang="pl-PL" b="1" dirty="0"/>
              <a:t>-status</a:t>
            </a:r>
            <a:r>
              <a:rPr lang="pl-PL" dirty="0"/>
              <a:t> – </a:t>
            </a:r>
            <a:r>
              <a:rPr lang="pl-PL" dirty="0" err="1"/>
              <a:t>int</a:t>
            </a:r>
            <a:r>
              <a:rPr lang="pl-PL" dirty="0"/>
              <a:t> – </a:t>
            </a:r>
            <a:r>
              <a:rPr lang="pl-PL" dirty="0" err="1"/>
              <a:t>last</a:t>
            </a:r>
            <a:r>
              <a:rPr lang="pl-PL" dirty="0"/>
              <a:t> http status of </a:t>
            </a:r>
            <a:r>
              <a:rPr lang="pl-PL" dirty="0" err="1"/>
              <a:t>notification</a:t>
            </a:r>
            <a:r>
              <a:rPr lang="pl-PL" dirty="0"/>
              <a:t> </a:t>
            </a:r>
            <a:r>
              <a:rPr lang="pl-PL" dirty="0" err="1"/>
              <a:t>request</a:t>
            </a:r>
            <a:endParaRPr lang="pl-PL" dirty="0"/>
          </a:p>
          <a:p>
            <a:pPr lvl="3"/>
            <a:r>
              <a:rPr lang="pl-PL" b="1" dirty="0"/>
              <a:t>min-</a:t>
            </a:r>
            <a:r>
              <a:rPr lang="pl-PL" b="1" dirty="0" err="1"/>
              <a:t>notify</a:t>
            </a:r>
            <a:r>
              <a:rPr lang="pl-PL" b="1" dirty="0"/>
              <a:t>-</a:t>
            </a:r>
            <a:r>
              <a:rPr lang="pl-PL" b="1" dirty="0" err="1"/>
              <a:t>interval</a:t>
            </a:r>
            <a:r>
              <a:rPr lang="pl-PL" dirty="0"/>
              <a:t> – </a:t>
            </a:r>
            <a:r>
              <a:rPr lang="pl-PL" dirty="0" err="1"/>
              <a:t>int</a:t>
            </a:r>
            <a:r>
              <a:rPr lang="pl-PL" dirty="0"/>
              <a:t> – min </a:t>
            </a:r>
            <a:r>
              <a:rPr lang="pl-PL" dirty="0" err="1"/>
              <a:t>seconds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</a:t>
            </a:r>
            <a:r>
              <a:rPr lang="pl-PL" dirty="0" err="1"/>
              <a:t>notifcations</a:t>
            </a:r>
            <a:endParaRPr lang="pl-PL" dirty="0"/>
          </a:p>
          <a:p>
            <a:pPr lvl="3"/>
            <a:r>
              <a:rPr lang="pl-PL" b="1" dirty="0" err="1"/>
              <a:t>metadata</a:t>
            </a:r>
            <a:r>
              <a:rPr lang="pl-PL" dirty="0"/>
              <a:t> – </a:t>
            </a:r>
            <a:r>
              <a:rPr lang="pl-PL" dirty="0" err="1"/>
              <a:t>json</a:t>
            </a:r>
            <a:r>
              <a:rPr lang="pl-PL" dirty="0"/>
              <a:t> – </a:t>
            </a:r>
            <a:r>
              <a:rPr lang="pl-PL" dirty="0" err="1"/>
              <a:t>payload</a:t>
            </a:r>
            <a:r>
              <a:rPr lang="pl-PL" dirty="0"/>
              <a:t> to </a:t>
            </a:r>
            <a:r>
              <a:rPr lang="pl-PL" dirty="0" err="1"/>
              <a:t>send</a:t>
            </a:r>
            <a:r>
              <a:rPr lang="pl-PL" dirty="0"/>
              <a:t> </a:t>
            </a:r>
            <a:r>
              <a:rPr lang="pl-PL" dirty="0" err="1"/>
              <a:t>back</a:t>
            </a:r>
            <a:endParaRPr lang="en-US" dirty="0"/>
          </a:p>
          <a:p>
            <a:pPr lvl="1"/>
            <a:r>
              <a:rPr lang="en-US" b="1" dirty="0"/>
              <a:t>DELETE</a:t>
            </a:r>
            <a:r>
              <a:rPr lang="en-US" dirty="0"/>
              <a:t> /v1/{instance-id}/status/subscription/{subscription-id}</a:t>
            </a:r>
          </a:p>
          <a:p>
            <a:pPr lvl="2"/>
            <a:r>
              <a:rPr lang="en-US" dirty="0"/>
              <a:t>Deletes subscription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6953378" y="4124198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31214854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ole tekstowe 27">
            <a:extLst>
              <a:ext uri="{FF2B5EF4-FFF2-40B4-BE49-F238E27FC236}">
                <a16:creationId xmlns:a16="http://schemas.microsoft.com/office/drawing/2014/main" id="{E9F47707-3892-49B5-9804-0AAE3DFC64BA}"/>
              </a:ext>
            </a:extLst>
          </p:cNvPr>
          <p:cNvSpPr txBox="1"/>
          <p:nvPr/>
        </p:nvSpPr>
        <p:spPr>
          <a:xfrm>
            <a:off x="6977721" y="1511909"/>
            <a:ext cx="5314725" cy="4730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20000" indent="-457189">
              <a:spcBef>
                <a:spcPts val="2000"/>
              </a:spcBef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867" b="1" spc="-1" dirty="0">
                <a:latin typeface="Helvetica 55 Roman" panose="020B0604020202020204" pitchFamily="34" charset="0"/>
              </a:rPr>
              <a:t>Helm Onboarding              </a:t>
            </a:r>
            <a:r>
              <a:rPr lang="pl-PL" sz="1867" b="1" spc="-1" dirty="0">
                <a:latin typeface="Helvetica 55 Roman" panose="020B0604020202020204" pitchFamily="34" charset="0"/>
              </a:rPr>
              <a:t>	</a:t>
            </a:r>
            <a:r>
              <a:rPr lang="en-US" b="1" spc="-1" dirty="0">
                <a:latin typeface="Helvetica 55 Roman" panose="020B0604020202020204" pitchFamily="34" charset="0"/>
              </a:rPr>
              <a:t>[SDC]</a:t>
            </a:r>
          </a:p>
          <a:p>
            <a:pPr marL="720000" indent="-457189">
              <a:spcBef>
                <a:spcPts val="2000"/>
              </a:spcBef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867" b="1" spc="-1" dirty="0">
                <a:latin typeface="Helvetica 55 Roman" panose="020B0604020202020204" pitchFamily="34" charset="0"/>
              </a:rPr>
              <a:t>Day 0/1 Customization      </a:t>
            </a:r>
            <a:r>
              <a:rPr lang="en-US" b="1" spc="-1" dirty="0">
                <a:latin typeface="Helvetica 55 Roman" panose="020B0604020202020204" pitchFamily="34" charset="0"/>
              </a:rPr>
              <a:t>[CDS</a:t>
            </a:r>
            <a:r>
              <a:rPr lang="pl-PL" b="1" spc="-1" dirty="0">
                <a:latin typeface="Helvetica 55 Roman" panose="020B0604020202020204" pitchFamily="34" charset="0"/>
              </a:rPr>
              <a:t>/MC</a:t>
            </a:r>
            <a:r>
              <a:rPr lang="en-US" b="1" spc="-1" dirty="0">
                <a:latin typeface="Helvetica 55 Roman" panose="020B0604020202020204" pitchFamily="34" charset="0"/>
              </a:rPr>
              <a:t>]</a:t>
            </a:r>
          </a:p>
          <a:p>
            <a:pPr marL="720000" indent="-457189">
              <a:spcBef>
                <a:spcPts val="2000"/>
              </a:spcBef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867" b="1" spc="-1" dirty="0">
                <a:latin typeface="Helvetica 55 Roman" panose="020B0604020202020204" pitchFamily="34" charset="0"/>
              </a:rPr>
              <a:t>Instantiation                       </a:t>
            </a:r>
            <a:r>
              <a:rPr lang="pl-PL" sz="1867" b="1" spc="-1" dirty="0">
                <a:latin typeface="Helvetica 55 Roman" panose="020B0604020202020204" pitchFamily="34" charset="0"/>
              </a:rPr>
              <a:t>	</a:t>
            </a:r>
            <a:r>
              <a:rPr lang="en-US" b="1" spc="-1" dirty="0">
                <a:latin typeface="Helvetica 55 Roman" panose="020B0604020202020204" pitchFamily="34" charset="0"/>
              </a:rPr>
              <a:t>[SO</a:t>
            </a:r>
            <a:r>
              <a:rPr lang="pl-PL" b="1" spc="-1" dirty="0">
                <a:latin typeface="Helvetica 55 Roman" panose="020B0604020202020204" pitchFamily="34" charset="0"/>
              </a:rPr>
              <a:t>/MC</a:t>
            </a:r>
            <a:r>
              <a:rPr lang="en-US" b="1" spc="-1" dirty="0">
                <a:latin typeface="Helvetica 55 Roman" panose="020B0604020202020204" pitchFamily="34" charset="0"/>
              </a:rPr>
              <a:t>]</a:t>
            </a:r>
          </a:p>
          <a:p>
            <a:pPr marL="720000" indent="-457189">
              <a:spcBef>
                <a:spcPts val="2000"/>
              </a:spcBef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867" b="1" spc="-1" dirty="0">
                <a:latin typeface="Helvetica 55 Roman" panose="020B0604020202020204" pitchFamily="34" charset="0"/>
              </a:rPr>
              <a:t>Day 2 Configuration</a:t>
            </a:r>
            <a:r>
              <a:rPr lang="pl-PL" sz="1867" b="1" spc="-1" dirty="0">
                <a:latin typeface="Helvetica 55 Roman" panose="020B0604020202020204" pitchFamily="34" charset="0"/>
              </a:rPr>
              <a:t>	</a:t>
            </a:r>
            <a:r>
              <a:rPr lang="en-US" b="1" spc="-1" dirty="0">
                <a:latin typeface="Helvetica 55 Roman" panose="020B0604020202020204" pitchFamily="34" charset="0"/>
              </a:rPr>
              <a:t>[CDS</a:t>
            </a:r>
            <a:r>
              <a:rPr lang="pl-PL" b="1" spc="-1" dirty="0">
                <a:latin typeface="Helvetica 55 Roman" panose="020B0604020202020204" pitchFamily="34" charset="0"/>
              </a:rPr>
              <a:t>/MC</a:t>
            </a:r>
            <a:r>
              <a:rPr lang="en-US" b="1" spc="-1" dirty="0">
                <a:latin typeface="Helvetica 55 Roman" panose="020B0604020202020204" pitchFamily="34" charset="0"/>
              </a:rPr>
              <a:t>]</a:t>
            </a:r>
            <a:endParaRPr lang="en-US" sz="1867" b="1" spc="-1" dirty="0">
              <a:latin typeface="Helvetica 55 Roman" panose="020B0604020202020204" pitchFamily="34" charset="0"/>
            </a:endParaRPr>
          </a:p>
          <a:p>
            <a:pPr marL="720000" indent="-457189">
              <a:spcBef>
                <a:spcPts val="2000"/>
              </a:spcBef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</a:pPr>
            <a:r>
              <a:rPr lang="pl-PL" sz="1867" b="1" spc="-1" dirty="0" err="1">
                <a:latin typeface="Helvetica 55 Roman" panose="020B0604020202020204" pitchFamily="34" charset="0"/>
              </a:rPr>
              <a:t>State</a:t>
            </a:r>
            <a:r>
              <a:rPr lang="pl-PL" sz="1867" b="1" spc="-1" dirty="0">
                <a:latin typeface="Helvetica 55 Roman" panose="020B0604020202020204" pitchFamily="34" charset="0"/>
              </a:rPr>
              <a:t> </a:t>
            </a:r>
            <a:r>
              <a:rPr lang="pl-PL" sz="1867" b="1" spc="-1" dirty="0" err="1">
                <a:latin typeface="Helvetica 55 Roman" panose="020B0604020202020204" pitchFamily="34" charset="0"/>
              </a:rPr>
              <a:t>Synchronization</a:t>
            </a:r>
            <a:r>
              <a:rPr lang="pl-PL" sz="1867" b="1" spc="-1" dirty="0">
                <a:latin typeface="Helvetica 55 Roman" panose="020B0604020202020204" pitchFamily="34" charset="0"/>
              </a:rPr>
              <a:t>	</a:t>
            </a:r>
            <a:r>
              <a:rPr lang="en-US" sz="1467" b="1" spc="-1" dirty="0">
                <a:latin typeface="Helvetica 55 Roman" panose="020B0604020202020204" pitchFamily="34" charset="0"/>
              </a:rPr>
              <a:t>[</a:t>
            </a:r>
            <a:r>
              <a:rPr lang="pl-PL" sz="1467" b="1" spc="-1" dirty="0">
                <a:latin typeface="Helvetica 55 Roman" panose="020B0604020202020204" pitchFamily="34" charset="0"/>
              </a:rPr>
              <a:t>SO/AAI/MC</a:t>
            </a:r>
            <a:r>
              <a:rPr lang="en-US" sz="1467" b="1" spc="-1" dirty="0">
                <a:latin typeface="Helvetica 55 Roman" panose="020B0604020202020204" pitchFamily="34" charset="0"/>
              </a:rPr>
              <a:t>]</a:t>
            </a:r>
          </a:p>
          <a:p>
            <a:pPr marL="720000" indent="-457189">
              <a:spcBef>
                <a:spcPts val="2000"/>
              </a:spcBef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</a:pPr>
            <a:r>
              <a:rPr lang="pl-PL" sz="1867" b="1" spc="-1" dirty="0" err="1">
                <a:latin typeface="Helvetica 55 Roman" panose="020B0604020202020204" pitchFamily="34" charset="0"/>
              </a:rPr>
              <a:t>Healthcheck</a:t>
            </a:r>
            <a:r>
              <a:rPr lang="pl-PL" sz="1867" b="1" spc="-1" dirty="0">
                <a:latin typeface="Helvetica 55 Roman" panose="020B0604020202020204" pitchFamily="34" charset="0"/>
              </a:rPr>
              <a:t>                        </a:t>
            </a:r>
            <a:r>
              <a:rPr lang="en-US" b="1" spc="-1" dirty="0">
                <a:latin typeface="Helvetica 55 Roman" panose="020B0604020202020204" pitchFamily="34" charset="0"/>
              </a:rPr>
              <a:t>[</a:t>
            </a:r>
            <a:r>
              <a:rPr lang="pl-PL" b="1" spc="-1" dirty="0">
                <a:latin typeface="Helvetica 55 Roman" panose="020B0604020202020204" pitchFamily="34" charset="0"/>
              </a:rPr>
              <a:t>SO/</a:t>
            </a:r>
            <a:r>
              <a:rPr lang="en-US" b="1" spc="-1" dirty="0">
                <a:latin typeface="Helvetica 55 Roman" panose="020B0604020202020204" pitchFamily="34" charset="0"/>
              </a:rPr>
              <a:t>CDS</a:t>
            </a:r>
            <a:r>
              <a:rPr lang="pl-PL" b="1" spc="-1" dirty="0">
                <a:latin typeface="Helvetica 55 Roman" panose="020B0604020202020204" pitchFamily="34" charset="0"/>
              </a:rPr>
              <a:t>/MC</a:t>
            </a:r>
            <a:r>
              <a:rPr lang="en-US" b="1" spc="-1" dirty="0">
                <a:latin typeface="Helvetica 55 Roman" panose="020B0604020202020204" pitchFamily="34" charset="0"/>
              </a:rPr>
              <a:t>]</a:t>
            </a:r>
          </a:p>
          <a:p>
            <a:pPr marL="720000" indent="-457189">
              <a:spcBef>
                <a:spcPts val="2000"/>
              </a:spcBef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867" b="1" spc="-1" dirty="0">
                <a:latin typeface="Helvetica 55 Roman" panose="020B0604020202020204" pitchFamily="34" charset="0"/>
              </a:rPr>
              <a:t>Multi-cluster deployment </a:t>
            </a:r>
            <a:r>
              <a:rPr lang="pl-PL" sz="1867" b="1" spc="-1" dirty="0">
                <a:latin typeface="Helvetica 55 Roman" panose="020B0604020202020204" pitchFamily="34" charset="0"/>
              </a:rPr>
              <a:t> </a:t>
            </a:r>
            <a:r>
              <a:rPr lang="en-US" b="1" spc="-1" dirty="0">
                <a:latin typeface="Helvetica 55 Roman" panose="020B0604020202020204" pitchFamily="34" charset="0"/>
              </a:rPr>
              <a:t>[SO</a:t>
            </a:r>
            <a:r>
              <a:rPr lang="pl-PL" b="1" spc="-1" dirty="0">
                <a:latin typeface="Helvetica 55 Roman" panose="020B0604020202020204" pitchFamily="34" charset="0"/>
              </a:rPr>
              <a:t>/MC</a:t>
            </a:r>
            <a:r>
              <a:rPr lang="en-US" b="1" spc="-1" dirty="0">
                <a:latin typeface="Helvetica 55 Roman" panose="020B0604020202020204" pitchFamily="34" charset="0"/>
              </a:rPr>
              <a:t>]</a:t>
            </a:r>
          </a:p>
          <a:p>
            <a:pPr marL="720000" indent="-457189">
              <a:spcBef>
                <a:spcPts val="2000"/>
              </a:spcBef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867" b="1" spc="-1" dirty="0">
                <a:latin typeface="Helvetica 55 Roman" panose="020B0604020202020204" pitchFamily="34" charset="0"/>
              </a:rPr>
              <a:t>VNF/PNF Integration          </a:t>
            </a:r>
            <a:r>
              <a:rPr lang="en-US" b="1" spc="-1" dirty="0">
                <a:latin typeface="Helvetica 55 Roman" panose="020B0604020202020204" pitchFamily="34" charset="0"/>
              </a:rPr>
              <a:t>[ALL]</a:t>
            </a:r>
          </a:p>
          <a:p>
            <a:pPr marL="720000" indent="-457189">
              <a:spcBef>
                <a:spcPts val="2000"/>
              </a:spcBef>
              <a:buClr>
                <a:schemeClr val="tx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867" b="1" spc="-1" dirty="0">
                <a:latin typeface="Helvetica 55 Roman" panose="020B0604020202020204" pitchFamily="34" charset="0"/>
              </a:rPr>
              <a:t>E2E Service Automation   </a:t>
            </a:r>
            <a:r>
              <a:rPr lang="en-US" b="1" spc="-1" dirty="0">
                <a:latin typeface="Helvetica 55 Roman" panose="020B0604020202020204" pitchFamily="34" charset="0"/>
              </a:rPr>
              <a:t>[SDK]</a:t>
            </a:r>
            <a:endParaRPr lang="en-US" sz="1867" spc="-1" dirty="0">
              <a:latin typeface="Helvetica 55 Roman" panose="020B0604020202020204" pitchFamily="34" charset="0"/>
            </a:endParaRPr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5F8DD0A0-B899-4E90-8DE7-0EAAB8621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5" y="1460175"/>
            <a:ext cx="7067943" cy="4833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2F62DBEE-A1D5-4EE8-82E3-7CD049070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CNFO </a:t>
            </a:r>
            <a:r>
              <a:rPr lang="pl-PL" dirty="0" err="1"/>
              <a:t>After</a:t>
            </a:r>
            <a:r>
              <a:rPr lang="pl-PL" dirty="0"/>
              <a:t> Istanbul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01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74B35772-1563-44BD-B85A-FD8253677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491950" y="1068126"/>
            <a:ext cx="7235970" cy="5281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43416B4A-4CC2-4F25-A73F-E31FC743B4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0CB548BE-9456-4814-A3F7-9E6C94CA5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961" y="197831"/>
            <a:ext cx="11506200" cy="538770"/>
          </a:xfrm>
        </p:spPr>
        <p:txBody>
          <a:bodyPr>
            <a:normAutofit fontScale="90000"/>
          </a:bodyPr>
          <a:lstStyle/>
          <a:p>
            <a:r>
              <a:rPr lang="pl-PL" dirty="0"/>
              <a:t>Istanbul</a:t>
            </a:r>
            <a:r>
              <a:rPr lang="en-US" dirty="0"/>
              <a:t> - CNF Adapter </a:t>
            </a:r>
            <a:r>
              <a:rPr lang="pl-PL" dirty="0" err="1"/>
              <a:t>Instantiation</a:t>
            </a:r>
            <a:r>
              <a:rPr lang="pl-PL" dirty="0"/>
              <a:t> </a:t>
            </a:r>
            <a:r>
              <a:rPr lang="en-US" dirty="0"/>
              <a:t>Flow</a:t>
            </a:r>
          </a:p>
        </p:txBody>
      </p:sp>
      <p:sp>
        <p:nvSpPr>
          <p:cNvPr id="26" name="Oval 7">
            <a:extLst>
              <a:ext uri="{FF2B5EF4-FFF2-40B4-BE49-F238E27FC236}">
                <a16:creationId xmlns:a16="http://schemas.microsoft.com/office/drawing/2014/main" id="{DB245589-9069-4837-B690-766B3B05FDAD}"/>
              </a:ext>
            </a:extLst>
          </p:cNvPr>
          <p:cNvSpPr/>
          <p:nvPr/>
        </p:nvSpPr>
        <p:spPr>
          <a:xfrm>
            <a:off x="7624010" y="3708786"/>
            <a:ext cx="430541" cy="402923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freezing" dir="t"/>
          </a:scene3d>
          <a:sp3d prstMaterial="metal">
            <a:bevelT w="114300" h="228600" prst="artDeco"/>
          </a:sp3d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AEC0976B-775F-413B-BBAB-CEDF4DC87FA7}"/>
              </a:ext>
            </a:extLst>
          </p:cNvPr>
          <p:cNvSpPr txBox="1"/>
          <p:nvPr/>
        </p:nvSpPr>
        <p:spPr>
          <a:xfrm>
            <a:off x="7604923" y="3791313"/>
            <a:ext cx="473447" cy="223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HELM</a:t>
            </a:r>
          </a:p>
        </p:txBody>
      </p:sp>
      <p:sp>
        <p:nvSpPr>
          <p:cNvPr id="9" name="Owal 8">
            <a:extLst>
              <a:ext uri="{FF2B5EF4-FFF2-40B4-BE49-F238E27FC236}">
                <a16:creationId xmlns:a16="http://schemas.microsoft.com/office/drawing/2014/main" id="{DF7908DC-84A5-468A-8DBD-9E8A1EF19606}"/>
              </a:ext>
            </a:extLst>
          </p:cNvPr>
          <p:cNvSpPr/>
          <p:nvPr/>
        </p:nvSpPr>
        <p:spPr>
          <a:xfrm>
            <a:off x="1355787" y="5082320"/>
            <a:ext cx="1818274" cy="765561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F8CCA621-2A51-40B8-825F-EC963B1D6BF6}"/>
              </a:ext>
            </a:extLst>
          </p:cNvPr>
          <p:cNvSpPr txBox="1"/>
          <p:nvPr/>
        </p:nvSpPr>
        <p:spPr>
          <a:xfrm>
            <a:off x="8424221" y="1206143"/>
            <a:ext cx="3488256" cy="369332"/>
          </a:xfrm>
          <a:prstGeom prst="rect">
            <a:avLst/>
          </a:prstGeom>
          <a:solidFill>
            <a:schemeClr val="accent4">
              <a:lumMod val="75000"/>
            </a:schemeClr>
          </a:solidFill>
          <a:ln w="57150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l-PL" sz="1800" dirty="0" err="1">
                <a:latin typeface="+mn-lt"/>
              </a:rPr>
              <a:t>Improved</a:t>
            </a:r>
            <a:r>
              <a:rPr lang="pl-PL" sz="1800" dirty="0">
                <a:latin typeface="+mn-lt"/>
              </a:rPr>
              <a:t> </a:t>
            </a:r>
            <a:r>
              <a:rPr lang="en-US" sz="1800" dirty="0">
                <a:latin typeface="+mn-lt"/>
              </a:rPr>
              <a:t>Day2</a:t>
            </a:r>
            <a:r>
              <a:rPr lang="pl-PL" sz="1800" dirty="0">
                <a:latin typeface="+mn-lt"/>
              </a:rPr>
              <a:t> &amp; CNF Upgrade</a:t>
            </a:r>
            <a:endParaRPr lang="en-US" sz="1800" dirty="0">
              <a:latin typeface="+mn-lt"/>
            </a:endParaRPr>
          </a:p>
        </p:txBody>
      </p:sp>
      <p:sp>
        <p:nvSpPr>
          <p:cNvPr id="14" name="Symbol zastępczy zawartości 1">
            <a:extLst>
              <a:ext uri="{FF2B5EF4-FFF2-40B4-BE49-F238E27FC236}">
                <a16:creationId xmlns:a16="http://schemas.microsoft.com/office/drawing/2014/main" id="{09BBFF04-4035-46C6-B7CA-12ED7B725D12}"/>
              </a:ext>
            </a:extLst>
          </p:cNvPr>
          <p:cNvSpPr txBox="1">
            <a:spLocks/>
          </p:cNvSpPr>
          <p:nvPr/>
        </p:nvSpPr>
        <p:spPr>
          <a:xfrm>
            <a:off x="8424221" y="1745673"/>
            <a:ext cx="3488256" cy="4296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2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0445" lvl="1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dirty="0"/>
              <a:t>AAI Update After </a:t>
            </a:r>
            <a:r>
              <a:rPr lang="pl-PL" dirty="0"/>
              <a:t>CNF </a:t>
            </a:r>
            <a:r>
              <a:rPr lang="pl-PL" dirty="0" err="1"/>
              <a:t>Creation</a:t>
            </a:r>
            <a:endParaRPr lang="en-US" dirty="0"/>
          </a:p>
          <a:p>
            <a:pPr marL="340445" lvl="1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dirty="0"/>
              <a:t>SO CNF </a:t>
            </a:r>
            <a:r>
              <a:rPr lang="pl-PL" dirty="0"/>
              <a:t>(</a:t>
            </a:r>
            <a:r>
              <a:rPr lang="pl-PL" dirty="0" err="1"/>
              <a:t>Helm</a:t>
            </a:r>
            <a:r>
              <a:rPr lang="pl-PL" dirty="0"/>
              <a:t>) </a:t>
            </a:r>
            <a:r>
              <a:rPr lang="en-US" dirty="0"/>
              <a:t>Upgrade Workflow</a:t>
            </a:r>
            <a:endParaRPr lang="pl-PL" dirty="0"/>
          </a:p>
          <a:p>
            <a:pPr marL="340445" lvl="1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r>
              <a:rPr lang="en-US" dirty="0"/>
              <a:t>Improved CDS sup</a:t>
            </a:r>
            <a:r>
              <a:rPr lang="pl-PL" dirty="0"/>
              <a:t>p</a:t>
            </a:r>
            <a:r>
              <a:rPr lang="en-US" dirty="0"/>
              <a:t>ort for CNF</a:t>
            </a:r>
            <a:r>
              <a:rPr lang="pl-PL" dirty="0"/>
              <a:t> Day2</a:t>
            </a:r>
            <a:endParaRPr lang="en-US" dirty="0"/>
          </a:p>
          <a:p>
            <a:pPr marL="797645" lvl="2" indent="-342900">
              <a:lnSpc>
                <a:spcPct val="150000"/>
              </a:lnSpc>
              <a:buClr>
                <a:srgbClr val="5B9BD5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6ED1D631-FDD6-4661-8E44-19D51A78532E}"/>
              </a:ext>
            </a:extLst>
          </p:cNvPr>
          <p:cNvSpPr txBox="1"/>
          <p:nvPr/>
        </p:nvSpPr>
        <p:spPr>
          <a:xfrm>
            <a:off x="2768960" y="3085073"/>
            <a:ext cx="1004049" cy="230832"/>
          </a:xfrm>
          <a:prstGeom prst="rect">
            <a:avLst/>
          </a:prstGeom>
          <a:solidFill>
            <a:srgbClr val="1BA1E2"/>
          </a:solidFill>
          <a:ln>
            <a:solidFill>
              <a:srgbClr val="1BA1E2"/>
            </a:solidFill>
          </a:ln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55 Roman"/>
                <a:cs typeface="Calibri" panose="020F0502020204030204" pitchFamily="34" charset="0"/>
              </a:rPr>
              <a:t>CNF adapter</a:t>
            </a:r>
          </a:p>
        </p:txBody>
      </p:sp>
      <p:sp>
        <p:nvSpPr>
          <p:cNvPr id="15" name="Owal 14">
            <a:extLst>
              <a:ext uri="{FF2B5EF4-FFF2-40B4-BE49-F238E27FC236}">
                <a16:creationId xmlns:a16="http://schemas.microsoft.com/office/drawing/2014/main" id="{19EBDD14-CEEB-4968-B719-FDDC62C51E56}"/>
              </a:ext>
            </a:extLst>
          </p:cNvPr>
          <p:cNvSpPr/>
          <p:nvPr/>
        </p:nvSpPr>
        <p:spPr>
          <a:xfrm rot="5400000">
            <a:off x="2038423" y="3954830"/>
            <a:ext cx="2505075" cy="765561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AF8261E4-82AF-4A16-90CF-C11B149964A7}"/>
              </a:ext>
            </a:extLst>
          </p:cNvPr>
          <p:cNvSpPr/>
          <p:nvPr/>
        </p:nvSpPr>
        <p:spPr>
          <a:xfrm>
            <a:off x="843078" y="2645683"/>
            <a:ext cx="2505075" cy="765561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7D08AA02-3695-4AC1-86C6-44D8F0763056}"/>
              </a:ext>
            </a:extLst>
          </p:cNvPr>
          <p:cNvSpPr/>
          <p:nvPr/>
        </p:nvSpPr>
        <p:spPr>
          <a:xfrm>
            <a:off x="3505275" y="5082320"/>
            <a:ext cx="2505075" cy="765561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1029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5" grpId="0" animBg="1"/>
      <p:bldP spid="12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48284-588F-4ED6-95B7-309F505A3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CNF Upgrade – </a:t>
            </a:r>
            <a:r>
              <a:rPr lang="pl-PL" dirty="0" err="1"/>
              <a:t>Jakarta</a:t>
            </a:r>
            <a:r>
              <a:rPr lang="pl-PL" dirty="0"/>
              <a:t> (1)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9373C-D682-4AFD-9F50-4F9696C723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Upgrade CNF Instance – like Helm Upgrade operation</a:t>
            </a:r>
          </a:p>
          <a:p>
            <a:pPr lvl="1"/>
            <a:r>
              <a:rPr lang="en-US" dirty="0"/>
              <a:t>Currently we can only Upgrade CNF with Build &amp; Replace scenario</a:t>
            </a:r>
          </a:p>
          <a:p>
            <a:pPr lvl="2"/>
            <a:r>
              <a:rPr lang="en-US" dirty="0"/>
              <a:t>Update Service model</a:t>
            </a:r>
          </a:p>
          <a:p>
            <a:pPr lvl="2"/>
            <a:r>
              <a:rPr lang="en-US" dirty="0"/>
              <a:t>Create New CNF Instance</a:t>
            </a:r>
          </a:p>
          <a:p>
            <a:pPr lvl="2"/>
            <a:r>
              <a:rPr lang="en-US" dirty="0"/>
              <a:t>Delete Old CNF Instance</a:t>
            </a:r>
          </a:p>
          <a:p>
            <a:pPr lvl="2"/>
            <a:r>
              <a:rPr lang="en-US" dirty="0"/>
              <a:t>It results with service disruption if traffic migration is not applied</a:t>
            </a:r>
          </a:p>
          <a:p>
            <a:pPr lvl="1"/>
            <a:r>
              <a:rPr lang="en-US" dirty="0"/>
              <a:t>Instead, we may want to upgrade CNF In-Place with native </a:t>
            </a:r>
            <a:r>
              <a:rPr lang="en-US" dirty="0" err="1"/>
              <a:t>Kuberentes</a:t>
            </a:r>
            <a:r>
              <a:rPr lang="en-US" dirty="0"/>
              <a:t> Upgrade strategy</a:t>
            </a:r>
          </a:p>
          <a:p>
            <a:pPr lvl="2"/>
            <a:r>
              <a:rPr lang="en-US" dirty="0"/>
              <a:t>Helm creator may assure non-disrupted CNF operation</a:t>
            </a:r>
          </a:p>
          <a:p>
            <a:r>
              <a:rPr lang="en-US" dirty="0"/>
              <a:t>Requires Service Model update</a:t>
            </a:r>
          </a:p>
          <a:p>
            <a:pPr lvl="1"/>
            <a:r>
              <a:rPr lang="en-US" dirty="0"/>
              <a:t>New Helm package uploaded to SDC from new VSP</a:t>
            </a:r>
          </a:p>
          <a:p>
            <a:pPr lvl="1"/>
            <a:r>
              <a:rPr lang="en-US" dirty="0"/>
              <a:t>Since Istanbul we can distribute updated model to k8splugin</a:t>
            </a:r>
          </a:p>
        </p:txBody>
      </p:sp>
    </p:spTree>
    <p:extLst>
      <p:ext uri="{BB962C8B-B14F-4D97-AF65-F5344CB8AC3E}">
        <p14:creationId xmlns:p14="http://schemas.microsoft.com/office/powerpoint/2010/main" val="535272494"/>
      </p:ext>
    </p:extLst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>
            <a:extLst>
              <a:ext uri="{FF2B5EF4-FFF2-40B4-BE49-F238E27FC236}">
                <a16:creationId xmlns:a16="http://schemas.microsoft.com/office/drawing/2014/main" id="{38811E15-B552-4114-81E4-C2781152ACDA}"/>
              </a:ext>
            </a:extLst>
          </p:cNvPr>
          <p:cNvSpPr/>
          <p:nvPr/>
        </p:nvSpPr>
        <p:spPr>
          <a:xfrm>
            <a:off x="0" y="5799742"/>
            <a:ext cx="12191998" cy="1058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362" y="194799"/>
            <a:ext cx="10972800" cy="640080"/>
          </a:xfrm>
        </p:spPr>
        <p:txBody>
          <a:bodyPr>
            <a:noAutofit/>
          </a:bodyPr>
          <a:lstStyle/>
          <a:p>
            <a:r>
              <a:rPr lang="pl-PL" sz="3200" dirty="0"/>
              <a:t>CNF Upgrade</a:t>
            </a:r>
            <a:r>
              <a:rPr lang="en-US" sz="3200" dirty="0"/>
              <a:t> </a:t>
            </a:r>
            <a:r>
              <a:rPr lang="pl-PL" sz="3200" dirty="0"/>
              <a:t>– </a:t>
            </a:r>
            <a:r>
              <a:rPr lang="pl-PL" sz="3200" dirty="0" err="1"/>
              <a:t>Jakarta</a:t>
            </a:r>
            <a:r>
              <a:rPr lang="pl-PL" sz="3200" dirty="0"/>
              <a:t> (2)</a:t>
            </a:r>
            <a:endParaRPr lang="en-US" sz="3200" dirty="0"/>
          </a:p>
        </p:txBody>
      </p:sp>
      <p:sp>
        <p:nvSpPr>
          <p:cNvPr id="6" name="Rectangle 5"/>
          <p:cNvSpPr/>
          <p:nvPr/>
        </p:nvSpPr>
        <p:spPr>
          <a:xfrm>
            <a:off x="1129017" y="1075773"/>
            <a:ext cx="995514" cy="466344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SO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696042" y="1075773"/>
            <a:ext cx="877824" cy="466344"/>
          </a:xfrm>
          <a:prstGeom prst="rect">
            <a:avLst/>
          </a:prstGeom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AAI</a:t>
            </a: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 flipH="1">
            <a:off x="1624556" y="1503413"/>
            <a:ext cx="2218" cy="5199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/>
          </p:cNvCxnSpPr>
          <p:nvPr/>
        </p:nvCxnSpPr>
        <p:spPr>
          <a:xfrm>
            <a:off x="4134954" y="1503413"/>
            <a:ext cx="0" cy="5199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94865" y="1812245"/>
            <a:ext cx="1335124" cy="0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/>
          </p:cNvCxnSpPr>
          <p:nvPr/>
        </p:nvCxnSpPr>
        <p:spPr>
          <a:xfrm flipV="1">
            <a:off x="1626774" y="4422241"/>
            <a:ext cx="5838392" cy="1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6892130" y="1071201"/>
            <a:ext cx="1124712" cy="470913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SO: </a:t>
            </a:r>
            <a:r>
              <a:rPr lang="pl-PL" sz="1400" dirty="0"/>
              <a:t>CNF</a:t>
            </a:r>
            <a:r>
              <a:rPr lang="en-US" sz="1400" dirty="0"/>
              <a:t> Adapter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332495" y="1071201"/>
            <a:ext cx="1234440" cy="470916"/>
          </a:xfrm>
          <a:prstGeom prst="rect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K8s Plugin</a:t>
            </a:r>
          </a:p>
        </p:txBody>
      </p:sp>
      <p:cxnSp>
        <p:nvCxnSpPr>
          <p:cNvPr id="47" name="Straight Connector 46"/>
          <p:cNvCxnSpPr>
            <a:cxnSpLocks/>
          </p:cNvCxnSpPr>
          <p:nvPr/>
        </p:nvCxnSpPr>
        <p:spPr>
          <a:xfrm>
            <a:off x="7454486" y="1503409"/>
            <a:ext cx="0" cy="5199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/>
          </p:cNvCxnSpPr>
          <p:nvPr/>
        </p:nvCxnSpPr>
        <p:spPr>
          <a:xfrm>
            <a:off x="7449354" y="4611499"/>
            <a:ext cx="149910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cxnSpLocks/>
          </p:cNvCxnSpPr>
          <p:nvPr/>
        </p:nvCxnSpPr>
        <p:spPr>
          <a:xfrm>
            <a:off x="8945968" y="1494269"/>
            <a:ext cx="5132" cy="52083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/>
          <p:cNvGrpSpPr/>
          <p:nvPr/>
        </p:nvGrpSpPr>
        <p:grpSpPr>
          <a:xfrm>
            <a:off x="10099529" y="1062322"/>
            <a:ext cx="1188720" cy="5546301"/>
            <a:chOff x="10552176" y="1267831"/>
            <a:chExt cx="1188720" cy="4841403"/>
          </a:xfrm>
        </p:grpSpPr>
        <p:sp>
          <p:nvSpPr>
            <p:cNvPr id="55" name="Rectangle 54"/>
            <p:cNvSpPr/>
            <p:nvPr/>
          </p:nvSpPr>
          <p:spPr>
            <a:xfrm>
              <a:off x="10552176" y="1267831"/>
              <a:ext cx="1188720" cy="40707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K8s cluster</a:t>
              </a:r>
            </a:p>
          </p:txBody>
        </p:sp>
        <p:cxnSp>
          <p:nvCxnSpPr>
            <p:cNvPr id="63" name="Straight Connector 62"/>
            <p:cNvCxnSpPr>
              <a:cxnSpLocks/>
              <a:stCxn id="55" idx="2"/>
            </p:cNvCxnSpPr>
            <p:nvPr/>
          </p:nvCxnSpPr>
          <p:spPr>
            <a:xfrm>
              <a:off x="11146536" y="1674906"/>
              <a:ext cx="0" cy="44343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/>
          <p:cNvSpPr/>
          <p:nvPr/>
        </p:nvSpPr>
        <p:spPr>
          <a:xfrm>
            <a:off x="5889450" y="1075773"/>
            <a:ext cx="914400" cy="46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CDS</a:t>
            </a:r>
          </a:p>
        </p:txBody>
      </p:sp>
      <p:sp>
        <p:nvSpPr>
          <p:cNvPr id="36" name="TextBox 92">
            <a:extLst>
              <a:ext uri="{FF2B5EF4-FFF2-40B4-BE49-F238E27FC236}">
                <a16:creationId xmlns:a16="http://schemas.microsoft.com/office/drawing/2014/main" id="{2CFC5C5C-B730-4426-8A9B-C9F5D98F51AC}"/>
              </a:ext>
            </a:extLst>
          </p:cNvPr>
          <p:cNvSpPr txBox="1"/>
          <p:nvPr/>
        </p:nvSpPr>
        <p:spPr>
          <a:xfrm>
            <a:off x="9013775" y="4573242"/>
            <a:ext cx="16381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100" dirty="0"/>
              <a:t>Update</a:t>
            </a:r>
            <a:r>
              <a:rPr lang="en-US" sz="1100" dirty="0"/>
              <a:t> K8s Resources</a:t>
            </a:r>
            <a:endParaRPr lang="pl-PL" sz="1100" dirty="0"/>
          </a:p>
          <a:p>
            <a:endParaRPr lang="pl-PL" sz="1100" dirty="0"/>
          </a:p>
        </p:txBody>
      </p:sp>
      <p:sp>
        <p:nvSpPr>
          <p:cNvPr id="31" name="Prostokąt 30">
            <a:extLst>
              <a:ext uri="{FF2B5EF4-FFF2-40B4-BE49-F238E27FC236}">
                <a16:creationId xmlns:a16="http://schemas.microsoft.com/office/drawing/2014/main" id="{0E6B5E6C-55F8-405C-A1F4-C1B4E0BBE2E8}"/>
              </a:ext>
            </a:extLst>
          </p:cNvPr>
          <p:cNvSpPr/>
          <p:nvPr/>
        </p:nvSpPr>
        <p:spPr>
          <a:xfrm>
            <a:off x="7619272" y="4380915"/>
            <a:ext cx="136475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/>
              <a:t>Upgrade </a:t>
            </a:r>
            <a:r>
              <a:rPr lang="en-US" sz="1050" dirty="0"/>
              <a:t>RB Instance</a:t>
            </a:r>
          </a:p>
        </p:txBody>
      </p:sp>
      <p:sp>
        <p:nvSpPr>
          <p:cNvPr id="58" name="Prostokąt 57">
            <a:extLst>
              <a:ext uri="{FF2B5EF4-FFF2-40B4-BE49-F238E27FC236}">
                <a16:creationId xmlns:a16="http://schemas.microsoft.com/office/drawing/2014/main" id="{91A25F71-D58E-4180-8975-7E20941670A8}"/>
              </a:ext>
            </a:extLst>
          </p:cNvPr>
          <p:cNvSpPr/>
          <p:nvPr/>
        </p:nvSpPr>
        <p:spPr>
          <a:xfrm>
            <a:off x="1637596" y="4201065"/>
            <a:ext cx="186238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/>
              <a:t>Upgrade</a:t>
            </a:r>
            <a:r>
              <a:rPr lang="en-US" sz="1050" dirty="0"/>
              <a:t> </a:t>
            </a:r>
            <a:r>
              <a:rPr lang="en-US" sz="1050" dirty="0" err="1"/>
              <a:t>vf</a:t>
            </a:r>
            <a:r>
              <a:rPr lang="en-US" sz="1050" dirty="0"/>
              <a:t>-module in K8s</a:t>
            </a:r>
          </a:p>
        </p:txBody>
      </p:sp>
      <p:sp>
        <p:nvSpPr>
          <p:cNvPr id="62" name="TextBox 92">
            <a:extLst>
              <a:ext uri="{FF2B5EF4-FFF2-40B4-BE49-F238E27FC236}">
                <a16:creationId xmlns:a16="http://schemas.microsoft.com/office/drawing/2014/main" id="{F1DFB68A-153B-411A-8875-6FB38438339D}"/>
              </a:ext>
            </a:extLst>
          </p:cNvPr>
          <p:cNvSpPr txBox="1"/>
          <p:nvPr/>
        </p:nvSpPr>
        <p:spPr>
          <a:xfrm>
            <a:off x="7472788" y="4802375"/>
            <a:ext cx="1527053" cy="261610"/>
          </a:xfrm>
          <a:prstGeom prst="rect">
            <a:avLst/>
          </a:prstGeom>
          <a:noFill/>
          <a:ln w="3175">
            <a:noFill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r>
              <a:rPr lang="en-US" sz="1100" dirty="0"/>
              <a:t>K8s Resource</a:t>
            </a:r>
            <a:r>
              <a:rPr lang="pl-PL" sz="1100" dirty="0"/>
              <a:t>s</a:t>
            </a:r>
            <a:r>
              <a:rPr lang="en-US" sz="1100" dirty="0"/>
              <a:t> Status</a:t>
            </a:r>
          </a:p>
        </p:txBody>
      </p:sp>
      <p:sp>
        <p:nvSpPr>
          <p:cNvPr id="67" name="Prostokąt 66">
            <a:extLst>
              <a:ext uri="{FF2B5EF4-FFF2-40B4-BE49-F238E27FC236}">
                <a16:creationId xmlns:a16="http://schemas.microsoft.com/office/drawing/2014/main" id="{3C7159AB-B88F-4062-8C72-B14BB9FF75FD}"/>
              </a:ext>
            </a:extLst>
          </p:cNvPr>
          <p:cNvSpPr/>
          <p:nvPr/>
        </p:nvSpPr>
        <p:spPr>
          <a:xfrm>
            <a:off x="4546018" y="4959882"/>
            <a:ext cx="239217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1050" dirty="0"/>
              <a:t>k8s-resource</a:t>
            </a:r>
            <a:endParaRPr lang="en-US" sz="1050" dirty="0"/>
          </a:p>
        </p:txBody>
      </p:sp>
      <p:cxnSp>
        <p:nvCxnSpPr>
          <p:cNvPr id="70" name="Straight Arrow Connector 40">
            <a:extLst>
              <a:ext uri="{FF2B5EF4-FFF2-40B4-BE49-F238E27FC236}">
                <a16:creationId xmlns:a16="http://schemas.microsoft.com/office/drawing/2014/main" id="{1CFA6FA4-2B53-44F0-A27E-523480F017D6}"/>
              </a:ext>
            </a:extLst>
          </p:cNvPr>
          <p:cNvCxnSpPr>
            <a:cxnSpLocks/>
          </p:cNvCxnSpPr>
          <p:nvPr/>
        </p:nvCxnSpPr>
        <p:spPr>
          <a:xfrm flipV="1">
            <a:off x="1637647" y="2792174"/>
            <a:ext cx="2480593" cy="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1" name="Prostokąt 70">
            <a:extLst>
              <a:ext uri="{FF2B5EF4-FFF2-40B4-BE49-F238E27FC236}">
                <a16:creationId xmlns:a16="http://schemas.microsoft.com/office/drawing/2014/main" id="{8C18F6BA-F1F4-4BAE-B0B5-BD3DF2138657}"/>
              </a:ext>
            </a:extLst>
          </p:cNvPr>
          <p:cNvSpPr/>
          <p:nvPr/>
        </p:nvSpPr>
        <p:spPr>
          <a:xfrm>
            <a:off x="1894183" y="2546351"/>
            <a:ext cx="167900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Change</a:t>
            </a:r>
            <a:r>
              <a:rPr lang="pl-PL" sz="1050" dirty="0"/>
              <a:t> VNF Model</a:t>
            </a:r>
            <a:endParaRPr lang="en-US" sz="1050" dirty="0"/>
          </a:p>
        </p:txBody>
      </p:sp>
      <p:sp>
        <p:nvSpPr>
          <p:cNvPr id="74" name="Rectangle 56">
            <a:extLst>
              <a:ext uri="{FF2B5EF4-FFF2-40B4-BE49-F238E27FC236}">
                <a16:creationId xmlns:a16="http://schemas.microsoft.com/office/drawing/2014/main" id="{6CB84184-2F1E-419F-A130-86C06C486F87}"/>
              </a:ext>
            </a:extLst>
          </p:cNvPr>
          <p:cNvSpPr/>
          <p:nvPr/>
        </p:nvSpPr>
        <p:spPr>
          <a:xfrm>
            <a:off x="4759979" y="1071201"/>
            <a:ext cx="914400" cy="46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SDNC</a:t>
            </a:r>
          </a:p>
        </p:txBody>
      </p:sp>
      <p:cxnSp>
        <p:nvCxnSpPr>
          <p:cNvPr id="75" name="Straight Connector 25">
            <a:extLst>
              <a:ext uri="{FF2B5EF4-FFF2-40B4-BE49-F238E27FC236}">
                <a16:creationId xmlns:a16="http://schemas.microsoft.com/office/drawing/2014/main" id="{74C30161-5A1A-4247-AE21-CA2AF918822A}"/>
              </a:ext>
            </a:extLst>
          </p:cNvPr>
          <p:cNvCxnSpPr>
            <a:cxnSpLocks/>
          </p:cNvCxnSpPr>
          <p:nvPr/>
        </p:nvCxnSpPr>
        <p:spPr>
          <a:xfrm flipH="1">
            <a:off x="5209846" y="1503409"/>
            <a:ext cx="6473" cy="5199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25">
            <a:extLst>
              <a:ext uri="{FF2B5EF4-FFF2-40B4-BE49-F238E27FC236}">
                <a16:creationId xmlns:a16="http://schemas.microsoft.com/office/drawing/2014/main" id="{A45E5812-041A-4B2C-80D7-467650B67395}"/>
              </a:ext>
            </a:extLst>
          </p:cNvPr>
          <p:cNvCxnSpPr>
            <a:cxnSpLocks/>
          </p:cNvCxnSpPr>
          <p:nvPr/>
        </p:nvCxnSpPr>
        <p:spPr>
          <a:xfrm>
            <a:off x="6342971" y="1494269"/>
            <a:ext cx="7534" cy="5208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40">
            <a:extLst>
              <a:ext uri="{FF2B5EF4-FFF2-40B4-BE49-F238E27FC236}">
                <a16:creationId xmlns:a16="http://schemas.microsoft.com/office/drawing/2014/main" id="{3E111AA4-0D6C-46E8-B702-D075B5637A3C}"/>
              </a:ext>
            </a:extLst>
          </p:cNvPr>
          <p:cNvCxnSpPr>
            <a:cxnSpLocks/>
          </p:cNvCxnSpPr>
          <p:nvPr/>
        </p:nvCxnSpPr>
        <p:spPr>
          <a:xfrm flipV="1">
            <a:off x="1637647" y="2109988"/>
            <a:ext cx="2480593" cy="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Prostokąt 78">
            <a:extLst>
              <a:ext uri="{FF2B5EF4-FFF2-40B4-BE49-F238E27FC236}">
                <a16:creationId xmlns:a16="http://schemas.microsoft.com/office/drawing/2014/main" id="{E606D7F4-C167-4FCB-B63A-1E2843F13BAD}"/>
              </a:ext>
            </a:extLst>
          </p:cNvPr>
          <p:cNvSpPr/>
          <p:nvPr/>
        </p:nvSpPr>
        <p:spPr>
          <a:xfrm>
            <a:off x="2186405" y="1856072"/>
            <a:ext cx="167900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Deactivate</a:t>
            </a:r>
            <a:r>
              <a:rPr lang="en-US" sz="1050" dirty="0"/>
              <a:t> </a:t>
            </a:r>
            <a:r>
              <a:rPr lang="en-US" sz="1050" dirty="0" err="1"/>
              <a:t>vf</a:t>
            </a:r>
            <a:r>
              <a:rPr lang="en-US" sz="1050" dirty="0"/>
              <a:t>-module</a:t>
            </a:r>
          </a:p>
        </p:txBody>
      </p:sp>
      <p:cxnSp>
        <p:nvCxnSpPr>
          <p:cNvPr id="80" name="Straight Arrow Connector 40">
            <a:extLst>
              <a:ext uri="{FF2B5EF4-FFF2-40B4-BE49-F238E27FC236}">
                <a16:creationId xmlns:a16="http://schemas.microsoft.com/office/drawing/2014/main" id="{9B9EF983-4301-4DE0-9CB7-66982CAAEED4}"/>
              </a:ext>
            </a:extLst>
          </p:cNvPr>
          <p:cNvCxnSpPr>
            <a:cxnSpLocks/>
          </p:cNvCxnSpPr>
          <p:nvPr/>
        </p:nvCxnSpPr>
        <p:spPr>
          <a:xfrm>
            <a:off x="1618582" y="2397639"/>
            <a:ext cx="2516372" cy="10314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Prostokąt 80">
            <a:extLst>
              <a:ext uri="{FF2B5EF4-FFF2-40B4-BE49-F238E27FC236}">
                <a16:creationId xmlns:a16="http://schemas.microsoft.com/office/drawing/2014/main" id="{4254E134-16A8-40E1-B95D-0B48605F1B3B}"/>
              </a:ext>
            </a:extLst>
          </p:cNvPr>
          <p:cNvSpPr/>
          <p:nvPr/>
        </p:nvSpPr>
        <p:spPr>
          <a:xfrm>
            <a:off x="2460412" y="2135562"/>
            <a:ext cx="1687166" cy="262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Deactivate</a:t>
            </a:r>
            <a:r>
              <a:rPr lang="en-US" sz="1050" dirty="0"/>
              <a:t> </a:t>
            </a:r>
            <a:r>
              <a:rPr lang="pl-PL" sz="1050" dirty="0" err="1"/>
              <a:t>vnf</a:t>
            </a:r>
            <a:endParaRPr lang="en-US" sz="1050" dirty="0"/>
          </a:p>
        </p:txBody>
      </p:sp>
      <p:cxnSp>
        <p:nvCxnSpPr>
          <p:cNvPr id="7" name="Straight Arrow Connector 6"/>
          <p:cNvCxnSpPr>
            <a:cxnSpLocks/>
          </p:cNvCxnSpPr>
          <p:nvPr/>
        </p:nvCxnSpPr>
        <p:spPr>
          <a:xfrm flipH="1" flipV="1">
            <a:off x="4147577" y="5178381"/>
            <a:ext cx="3304223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7418914" y="5102362"/>
            <a:ext cx="1527054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38">
            <a:extLst>
              <a:ext uri="{FF2B5EF4-FFF2-40B4-BE49-F238E27FC236}">
                <a16:creationId xmlns:a16="http://schemas.microsoft.com/office/drawing/2014/main" id="{04EDDE15-CDA4-438C-B92E-FF83CE45C8C9}"/>
              </a:ext>
            </a:extLst>
          </p:cNvPr>
          <p:cNvSpPr txBox="1"/>
          <p:nvPr/>
        </p:nvSpPr>
        <p:spPr>
          <a:xfrm>
            <a:off x="352017" y="1832708"/>
            <a:ext cx="86232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Upgrade</a:t>
            </a:r>
            <a:r>
              <a:rPr lang="en-US" sz="1100" dirty="0"/>
              <a:t> </a:t>
            </a:r>
            <a:r>
              <a:rPr lang="pl-PL" sz="1100" dirty="0"/>
              <a:t>CNF</a:t>
            </a:r>
            <a:endParaRPr lang="en-US" sz="1100" dirty="0"/>
          </a:p>
        </p:txBody>
      </p:sp>
      <p:cxnSp>
        <p:nvCxnSpPr>
          <p:cNvPr id="86" name="Straight Arrow Connector 40">
            <a:extLst>
              <a:ext uri="{FF2B5EF4-FFF2-40B4-BE49-F238E27FC236}">
                <a16:creationId xmlns:a16="http://schemas.microsoft.com/office/drawing/2014/main" id="{361E1757-C9D8-4D3F-8367-04983B6F8EA6}"/>
              </a:ext>
            </a:extLst>
          </p:cNvPr>
          <p:cNvCxnSpPr>
            <a:cxnSpLocks/>
          </p:cNvCxnSpPr>
          <p:nvPr/>
        </p:nvCxnSpPr>
        <p:spPr>
          <a:xfrm flipV="1">
            <a:off x="1629989" y="3346087"/>
            <a:ext cx="4684679" cy="2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8" name="Prostokąt 87">
            <a:extLst>
              <a:ext uri="{FF2B5EF4-FFF2-40B4-BE49-F238E27FC236}">
                <a16:creationId xmlns:a16="http://schemas.microsoft.com/office/drawing/2014/main" id="{6C695824-6D31-4270-BEE8-C9BAC566DC6A}"/>
              </a:ext>
            </a:extLst>
          </p:cNvPr>
          <p:cNvSpPr/>
          <p:nvPr/>
        </p:nvSpPr>
        <p:spPr>
          <a:xfrm>
            <a:off x="1877016" y="3126855"/>
            <a:ext cx="224447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vnf</a:t>
            </a:r>
            <a:r>
              <a:rPr lang="pl-PL" sz="1050" dirty="0"/>
              <a:t> </a:t>
            </a:r>
            <a:r>
              <a:rPr lang="pl-PL" sz="1050" dirty="0" err="1"/>
              <a:t>Config</a:t>
            </a:r>
            <a:r>
              <a:rPr lang="pl-PL" sz="1050" dirty="0"/>
              <a:t>-Upgrade-</a:t>
            </a:r>
            <a:r>
              <a:rPr lang="pl-PL" sz="1050" dirty="0" err="1"/>
              <a:t>Assign</a:t>
            </a:r>
            <a:r>
              <a:rPr lang="en-US" sz="1050" dirty="0"/>
              <a:t> </a:t>
            </a:r>
          </a:p>
        </p:txBody>
      </p:sp>
      <p:cxnSp>
        <p:nvCxnSpPr>
          <p:cNvPr id="91" name="Straight Arrow Connector 40">
            <a:extLst>
              <a:ext uri="{FF2B5EF4-FFF2-40B4-BE49-F238E27FC236}">
                <a16:creationId xmlns:a16="http://schemas.microsoft.com/office/drawing/2014/main" id="{71B3D504-C39F-421A-9922-565CAD0F8D2B}"/>
              </a:ext>
            </a:extLst>
          </p:cNvPr>
          <p:cNvCxnSpPr>
            <a:cxnSpLocks/>
          </p:cNvCxnSpPr>
          <p:nvPr/>
        </p:nvCxnSpPr>
        <p:spPr>
          <a:xfrm flipV="1">
            <a:off x="6353412" y="3530523"/>
            <a:ext cx="2592556" cy="7982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6" name="Prostokąt 95">
            <a:extLst>
              <a:ext uri="{FF2B5EF4-FFF2-40B4-BE49-F238E27FC236}">
                <a16:creationId xmlns:a16="http://schemas.microsoft.com/office/drawing/2014/main" id="{867E8D2F-59E3-4054-B598-64630742A790}"/>
              </a:ext>
            </a:extLst>
          </p:cNvPr>
          <p:cNvSpPr/>
          <p:nvPr/>
        </p:nvSpPr>
        <p:spPr>
          <a:xfrm>
            <a:off x="7641464" y="3284044"/>
            <a:ext cx="152705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Config</a:t>
            </a:r>
            <a:r>
              <a:rPr lang="pl-PL" sz="1050" dirty="0"/>
              <a:t> </a:t>
            </a:r>
            <a:r>
              <a:rPr lang="pl-PL" sz="1050" dirty="0" err="1"/>
              <a:t>Template</a:t>
            </a:r>
            <a:endParaRPr lang="en-US" sz="1050" dirty="0"/>
          </a:p>
        </p:txBody>
      </p:sp>
      <p:cxnSp>
        <p:nvCxnSpPr>
          <p:cNvPr id="97" name="Straight Arrow Connector 40">
            <a:extLst>
              <a:ext uri="{FF2B5EF4-FFF2-40B4-BE49-F238E27FC236}">
                <a16:creationId xmlns:a16="http://schemas.microsoft.com/office/drawing/2014/main" id="{313A124C-58D6-4067-B078-9886DC5071BA}"/>
              </a:ext>
            </a:extLst>
          </p:cNvPr>
          <p:cNvCxnSpPr>
            <a:cxnSpLocks/>
          </p:cNvCxnSpPr>
          <p:nvPr/>
        </p:nvCxnSpPr>
        <p:spPr>
          <a:xfrm flipV="1">
            <a:off x="1643347" y="5530569"/>
            <a:ext cx="4684679" cy="2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8" name="Prostokąt 97">
            <a:extLst>
              <a:ext uri="{FF2B5EF4-FFF2-40B4-BE49-F238E27FC236}">
                <a16:creationId xmlns:a16="http://schemas.microsoft.com/office/drawing/2014/main" id="{4B29AAD9-7920-46B2-8F06-9A403D7A5F5D}"/>
              </a:ext>
            </a:extLst>
          </p:cNvPr>
          <p:cNvSpPr/>
          <p:nvPr/>
        </p:nvSpPr>
        <p:spPr>
          <a:xfrm>
            <a:off x="1890374" y="5311337"/>
            <a:ext cx="192223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vnf</a:t>
            </a:r>
            <a:r>
              <a:rPr lang="pl-PL" sz="1050" dirty="0"/>
              <a:t> </a:t>
            </a:r>
            <a:r>
              <a:rPr lang="pl-PL" sz="1050" dirty="0" err="1"/>
              <a:t>Config</a:t>
            </a:r>
            <a:r>
              <a:rPr lang="pl-PL" sz="1050" dirty="0"/>
              <a:t>-Upgrade-</a:t>
            </a:r>
            <a:r>
              <a:rPr lang="pl-PL" sz="1050" dirty="0" err="1"/>
              <a:t>Deploy</a:t>
            </a:r>
            <a:endParaRPr lang="en-US" sz="1050" dirty="0"/>
          </a:p>
        </p:txBody>
      </p:sp>
      <p:cxnSp>
        <p:nvCxnSpPr>
          <p:cNvPr id="99" name="Straight Arrow Connector 65">
            <a:extLst>
              <a:ext uri="{FF2B5EF4-FFF2-40B4-BE49-F238E27FC236}">
                <a16:creationId xmlns:a16="http://schemas.microsoft.com/office/drawing/2014/main" id="{36557328-358B-43DE-9313-49C06E5B25E7}"/>
              </a:ext>
            </a:extLst>
          </p:cNvPr>
          <p:cNvCxnSpPr>
            <a:cxnSpLocks/>
          </p:cNvCxnSpPr>
          <p:nvPr/>
        </p:nvCxnSpPr>
        <p:spPr>
          <a:xfrm>
            <a:off x="4160935" y="5642326"/>
            <a:ext cx="2167091" cy="0"/>
          </a:xfrm>
          <a:prstGeom prst="straightConnector1">
            <a:avLst/>
          </a:prstGeom>
          <a:ln w="12700"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Arrow Connector 65">
            <a:extLst>
              <a:ext uri="{FF2B5EF4-FFF2-40B4-BE49-F238E27FC236}">
                <a16:creationId xmlns:a16="http://schemas.microsoft.com/office/drawing/2014/main" id="{544EBDA7-415B-46AC-94E5-2BE0AE432D4B}"/>
              </a:ext>
            </a:extLst>
          </p:cNvPr>
          <p:cNvCxnSpPr>
            <a:cxnSpLocks/>
          </p:cNvCxnSpPr>
          <p:nvPr/>
        </p:nvCxnSpPr>
        <p:spPr>
          <a:xfrm>
            <a:off x="5217818" y="5760632"/>
            <a:ext cx="1110208" cy="0"/>
          </a:xfrm>
          <a:prstGeom prst="straightConnector1">
            <a:avLst/>
          </a:prstGeom>
          <a:ln w="12700"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40">
            <a:extLst>
              <a:ext uri="{FF2B5EF4-FFF2-40B4-BE49-F238E27FC236}">
                <a16:creationId xmlns:a16="http://schemas.microsoft.com/office/drawing/2014/main" id="{C5D0EB0E-20A8-4713-AF6B-713862B7002D}"/>
              </a:ext>
            </a:extLst>
          </p:cNvPr>
          <p:cNvCxnSpPr>
            <a:cxnSpLocks/>
          </p:cNvCxnSpPr>
          <p:nvPr/>
        </p:nvCxnSpPr>
        <p:spPr>
          <a:xfrm flipV="1">
            <a:off x="6366770" y="5808362"/>
            <a:ext cx="2592556" cy="7982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2" name="Prostokąt 101">
            <a:extLst>
              <a:ext uri="{FF2B5EF4-FFF2-40B4-BE49-F238E27FC236}">
                <a16:creationId xmlns:a16="http://schemas.microsoft.com/office/drawing/2014/main" id="{3F5EDF8E-3744-48FB-B620-FD9ACEEE994F}"/>
              </a:ext>
            </a:extLst>
          </p:cNvPr>
          <p:cNvSpPr/>
          <p:nvPr/>
        </p:nvSpPr>
        <p:spPr>
          <a:xfrm>
            <a:off x="7654822" y="5561884"/>
            <a:ext cx="152705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Config</a:t>
            </a:r>
            <a:r>
              <a:rPr lang="pl-PL" sz="1050" dirty="0"/>
              <a:t> </a:t>
            </a:r>
            <a:r>
              <a:rPr lang="pl-PL" sz="1050" dirty="0" err="1"/>
              <a:t>Instance</a:t>
            </a:r>
            <a:endParaRPr lang="en-US" sz="1050" dirty="0"/>
          </a:p>
        </p:txBody>
      </p:sp>
      <p:sp>
        <p:nvSpPr>
          <p:cNvPr id="9" name="Strzałka: w prawo 8">
            <a:extLst>
              <a:ext uri="{FF2B5EF4-FFF2-40B4-BE49-F238E27FC236}">
                <a16:creationId xmlns:a16="http://schemas.microsoft.com/office/drawing/2014/main" id="{D6F003B9-F6FE-48D3-9329-5382502027C4}"/>
              </a:ext>
            </a:extLst>
          </p:cNvPr>
          <p:cNvSpPr/>
          <p:nvPr/>
        </p:nvSpPr>
        <p:spPr>
          <a:xfrm>
            <a:off x="8956411" y="4797612"/>
            <a:ext cx="1747913" cy="153241"/>
          </a:xfrm>
          <a:prstGeom prst="rightArrow">
            <a:avLst>
              <a:gd name="adj1" fmla="val 50000"/>
              <a:gd name="adj2" fmla="val 34072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Arrow Connector 40">
            <a:extLst>
              <a:ext uri="{FF2B5EF4-FFF2-40B4-BE49-F238E27FC236}">
                <a16:creationId xmlns:a16="http://schemas.microsoft.com/office/drawing/2014/main" id="{659F872D-B673-4A65-9C68-731825AF359E}"/>
              </a:ext>
            </a:extLst>
          </p:cNvPr>
          <p:cNvCxnSpPr>
            <a:cxnSpLocks/>
          </p:cNvCxnSpPr>
          <p:nvPr/>
        </p:nvCxnSpPr>
        <p:spPr>
          <a:xfrm flipV="1">
            <a:off x="1651146" y="3796219"/>
            <a:ext cx="2480593" cy="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0" name="Prostokąt 70">
            <a:extLst>
              <a:ext uri="{FF2B5EF4-FFF2-40B4-BE49-F238E27FC236}">
                <a16:creationId xmlns:a16="http://schemas.microsoft.com/office/drawing/2014/main" id="{46C5BC39-2485-4D39-8BCB-92CE78A19B85}"/>
              </a:ext>
            </a:extLst>
          </p:cNvPr>
          <p:cNvSpPr/>
          <p:nvPr/>
        </p:nvSpPr>
        <p:spPr>
          <a:xfrm>
            <a:off x="1907682" y="3550396"/>
            <a:ext cx="167900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Change</a:t>
            </a:r>
            <a:r>
              <a:rPr lang="pl-PL" sz="1050" dirty="0"/>
              <a:t> </a:t>
            </a:r>
            <a:r>
              <a:rPr lang="pl-PL" sz="1050" dirty="0" err="1"/>
              <a:t>vf</a:t>
            </a:r>
            <a:r>
              <a:rPr lang="pl-PL" sz="1050" dirty="0"/>
              <a:t>-module Model</a:t>
            </a:r>
            <a:endParaRPr lang="en-US" sz="1050" dirty="0"/>
          </a:p>
        </p:txBody>
      </p:sp>
      <p:cxnSp>
        <p:nvCxnSpPr>
          <p:cNvPr id="93" name="Straight Arrow Connector 40">
            <a:extLst>
              <a:ext uri="{FF2B5EF4-FFF2-40B4-BE49-F238E27FC236}">
                <a16:creationId xmlns:a16="http://schemas.microsoft.com/office/drawing/2014/main" id="{4AE61752-B3ED-411F-BE10-52796B5F57B9}"/>
              </a:ext>
            </a:extLst>
          </p:cNvPr>
          <p:cNvCxnSpPr>
            <a:cxnSpLocks/>
          </p:cNvCxnSpPr>
          <p:nvPr/>
        </p:nvCxnSpPr>
        <p:spPr>
          <a:xfrm flipV="1">
            <a:off x="1656214" y="3890765"/>
            <a:ext cx="3502035" cy="3340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Straight Arrow Connector 40">
            <a:extLst>
              <a:ext uri="{FF2B5EF4-FFF2-40B4-BE49-F238E27FC236}">
                <a16:creationId xmlns:a16="http://schemas.microsoft.com/office/drawing/2014/main" id="{79A572B9-9623-4EB7-949F-78DE4841786D}"/>
              </a:ext>
            </a:extLst>
          </p:cNvPr>
          <p:cNvCxnSpPr>
            <a:cxnSpLocks/>
          </p:cNvCxnSpPr>
          <p:nvPr/>
        </p:nvCxnSpPr>
        <p:spPr>
          <a:xfrm flipV="1">
            <a:off x="1642460" y="2909121"/>
            <a:ext cx="3534461" cy="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Arrow Connector 40">
            <a:extLst>
              <a:ext uri="{FF2B5EF4-FFF2-40B4-BE49-F238E27FC236}">
                <a16:creationId xmlns:a16="http://schemas.microsoft.com/office/drawing/2014/main" id="{A8E7EC03-6246-482C-B24E-7E990DCDF200}"/>
              </a:ext>
            </a:extLst>
          </p:cNvPr>
          <p:cNvCxnSpPr>
            <a:cxnSpLocks/>
          </p:cNvCxnSpPr>
          <p:nvPr/>
        </p:nvCxnSpPr>
        <p:spPr>
          <a:xfrm flipV="1">
            <a:off x="1651976" y="6078667"/>
            <a:ext cx="2480593" cy="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Prostokąt 78">
            <a:extLst>
              <a:ext uri="{FF2B5EF4-FFF2-40B4-BE49-F238E27FC236}">
                <a16:creationId xmlns:a16="http://schemas.microsoft.com/office/drawing/2014/main" id="{C924AC06-1261-461C-B7F0-6487EBBC3266}"/>
              </a:ext>
            </a:extLst>
          </p:cNvPr>
          <p:cNvSpPr/>
          <p:nvPr/>
        </p:nvSpPr>
        <p:spPr>
          <a:xfrm>
            <a:off x="2200734" y="5824751"/>
            <a:ext cx="167900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Activate</a:t>
            </a:r>
            <a:r>
              <a:rPr lang="en-US" sz="1050" dirty="0"/>
              <a:t> </a:t>
            </a:r>
            <a:r>
              <a:rPr lang="en-US" sz="1050" dirty="0" err="1"/>
              <a:t>vf</a:t>
            </a:r>
            <a:r>
              <a:rPr lang="en-US" sz="1050" dirty="0"/>
              <a:t>-module</a:t>
            </a:r>
          </a:p>
        </p:txBody>
      </p:sp>
      <p:cxnSp>
        <p:nvCxnSpPr>
          <p:cNvPr id="108" name="Straight Arrow Connector 40">
            <a:extLst>
              <a:ext uri="{FF2B5EF4-FFF2-40B4-BE49-F238E27FC236}">
                <a16:creationId xmlns:a16="http://schemas.microsoft.com/office/drawing/2014/main" id="{B0394086-8143-465F-B3CD-42D26F0DC5C2}"/>
              </a:ext>
            </a:extLst>
          </p:cNvPr>
          <p:cNvCxnSpPr>
            <a:cxnSpLocks/>
          </p:cNvCxnSpPr>
          <p:nvPr/>
        </p:nvCxnSpPr>
        <p:spPr>
          <a:xfrm>
            <a:off x="1632911" y="6366318"/>
            <a:ext cx="2516372" cy="10314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9" name="Prostokąt 80">
            <a:extLst>
              <a:ext uri="{FF2B5EF4-FFF2-40B4-BE49-F238E27FC236}">
                <a16:creationId xmlns:a16="http://schemas.microsoft.com/office/drawing/2014/main" id="{50AEEC22-1BFE-4BE4-ABB3-745B0A5CA902}"/>
              </a:ext>
            </a:extLst>
          </p:cNvPr>
          <p:cNvSpPr/>
          <p:nvPr/>
        </p:nvSpPr>
        <p:spPr>
          <a:xfrm>
            <a:off x="2474741" y="6104241"/>
            <a:ext cx="1687166" cy="262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Activate</a:t>
            </a:r>
            <a:r>
              <a:rPr lang="en-US" sz="1050" dirty="0"/>
              <a:t> </a:t>
            </a:r>
            <a:r>
              <a:rPr lang="pl-PL" sz="1050" dirty="0" err="1"/>
              <a:t>vnf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633959101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AAI model: k8s resource</a:t>
            </a:r>
            <a:r>
              <a:rPr lang="pl-PL" dirty="0"/>
              <a:t> </a:t>
            </a:r>
            <a:r>
              <a:rPr lang="pl-PL" dirty="0" err="1"/>
              <a:t>object</a:t>
            </a:r>
            <a:r>
              <a:rPr lang="pl-PL" dirty="0"/>
              <a:t> - Istanbul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sz="2400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1998" y="1261630"/>
          <a:ext cx="7193108" cy="45065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7995">
                  <a:extLst>
                    <a:ext uri="{9D8B030D-6E8A-4147-A177-3AD203B41FA5}">
                      <a16:colId xmlns:a16="http://schemas.microsoft.com/office/drawing/2014/main" val="1454695050"/>
                    </a:ext>
                  </a:extLst>
                </a:gridCol>
                <a:gridCol w="2140953">
                  <a:extLst>
                    <a:ext uri="{9D8B030D-6E8A-4147-A177-3AD203B41FA5}">
                      <a16:colId xmlns:a16="http://schemas.microsoft.com/office/drawing/2014/main" val="2583568015"/>
                    </a:ext>
                  </a:extLst>
                </a:gridCol>
                <a:gridCol w="2094160">
                  <a:extLst>
                    <a:ext uri="{9D8B030D-6E8A-4147-A177-3AD203B41FA5}">
                      <a16:colId xmlns:a16="http://schemas.microsoft.com/office/drawing/2014/main" val="1254014789"/>
                    </a:ext>
                  </a:extLst>
                </a:gridCol>
              </a:tblGrid>
              <a:tr h="487680">
                <a:tc>
                  <a:txBody>
                    <a:bodyPr/>
                    <a:lstStyle/>
                    <a:p>
                      <a:r>
                        <a:rPr lang="en-US" sz="2400" dirty="0"/>
                        <a:t>Attribute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Type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Mandatory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916455621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r>
                        <a:rPr lang="en-US" sz="2400" dirty="0"/>
                        <a:t>Id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UUID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 (PK)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2587657131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r>
                        <a:rPr lang="pl-PL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en-US" sz="2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ame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String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22787469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Group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String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377715520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r>
                        <a:rPr lang="en-US" sz="2400" dirty="0"/>
                        <a:t>Version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String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4045173894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r>
                        <a:rPr lang="en-US" sz="2400" dirty="0"/>
                        <a:t>Kind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String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375331298"/>
                  </a:ext>
                </a:extLst>
              </a:tr>
              <a:tr h="495453">
                <a:tc>
                  <a:txBody>
                    <a:bodyPr/>
                    <a:lstStyle/>
                    <a:p>
                      <a:r>
                        <a:rPr lang="en-US" sz="2400" dirty="0"/>
                        <a:t>Labels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List</a:t>
                      </a:r>
                      <a:r>
                        <a:rPr lang="en-US" sz="2400" baseline="0" dirty="0"/>
                        <a:t> of strings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664333671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r>
                        <a:rPr lang="en-US" sz="2400" dirty="0"/>
                        <a:t>Namespace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String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pl-PL" sz="2400" dirty="0" err="1"/>
                        <a:t>Yes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2469974051"/>
                  </a:ext>
                </a:extLst>
              </a:tr>
              <a:tr h="597335"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K8s-resource-selflink</a:t>
                      </a:r>
                      <a:endParaRPr lang="en-US" sz="24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URI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975832295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946316" y="1600201"/>
            <a:ext cx="403488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K8s resource is basic AAI entity</a:t>
            </a:r>
          </a:p>
          <a:p>
            <a:r>
              <a:rPr lang="en-US" sz="2400" dirty="0"/>
              <a:t>to model resources created in </a:t>
            </a:r>
          </a:p>
          <a:p>
            <a:r>
              <a:rPr lang="en-US" sz="2400" dirty="0"/>
              <a:t>K8s cluster.  </a:t>
            </a:r>
          </a:p>
          <a:p>
            <a:endParaRPr lang="en-US" sz="2400" dirty="0"/>
          </a:p>
          <a:p>
            <a:r>
              <a:rPr lang="en-US" sz="2400" dirty="0"/>
              <a:t>It plays similar role as </a:t>
            </a:r>
            <a:r>
              <a:rPr lang="en-US" sz="2400" dirty="0" err="1"/>
              <a:t>vserver</a:t>
            </a:r>
            <a:r>
              <a:rPr lang="en-US" sz="2400" dirty="0"/>
              <a:t> </a:t>
            </a:r>
          </a:p>
          <a:p>
            <a:r>
              <a:rPr lang="en-US" sz="2400" dirty="0"/>
              <a:t>resource for standard VNFs. 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28B91D48-09B0-4535-B0F3-BAF5E6898302}"/>
              </a:ext>
            </a:extLst>
          </p:cNvPr>
          <p:cNvSpPr txBox="1"/>
          <p:nvPr/>
        </p:nvSpPr>
        <p:spPr>
          <a:xfrm>
            <a:off x="8070141" y="4198518"/>
            <a:ext cx="20188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/>
              <a:t>Relations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400" dirty="0" err="1"/>
              <a:t>Tenant</a:t>
            </a:r>
            <a:endParaRPr lang="pl-P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400" dirty="0" err="1"/>
              <a:t>Generic-Vnf</a:t>
            </a:r>
            <a:endParaRPr lang="pl-P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400" dirty="0" err="1"/>
              <a:t>Vf</a:t>
            </a:r>
            <a:r>
              <a:rPr lang="pl-PL" sz="2400" dirty="0"/>
              <a:t>-Module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00872071"/>
      </p:ext>
    </p:extLst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>
            <a:extLst>
              <a:ext uri="{FF2B5EF4-FFF2-40B4-BE49-F238E27FC236}">
                <a16:creationId xmlns:a16="http://schemas.microsoft.com/office/drawing/2014/main" id="{38811E15-B552-4114-81E4-C2781152ACDA}"/>
              </a:ext>
            </a:extLst>
          </p:cNvPr>
          <p:cNvSpPr/>
          <p:nvPr/>
        </p:nvSpPr>
        <p:spPr>
          <a:xfrm>
            <a:off x="0" y="5799742"/>
            <a:ext cx="12191998" cy="1058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362" y="194799"/>
            <a:ext cx="10972800" cy="640080"/>
          </a:xfrm>
        </p:spPr>
        <p:txBody>
          <a:bodyPr>
            <a:noAutofit/>
          </a:bodyPr>
          <a:lstStyle/>
          <a:p>
            <a:r>
              <a:rPr lang="en-US" sz="3200" dirty="0"/>
              <a:t>Instantiation of the Helm Chart</a:t>
            </a:r>
            <a:r>
              <a:rPr lang="pl-PL" sz="3200" dirty="0"/>
              <a:t> – Istanbul</a:t>
            </a:r>
            <a:endParaRPr lang="en-US" sz="3200" dirty="0"/>
          </a:p>
        </p:txBody>
      </p:sp>
      <p:sp>
        <p:nvSpPr>
          <p:cNvPr id="6" name="Rectangle 5"/>
          <p:cNvSpPr/>
          <p:nvPr/>
        </p:nvSpPr>
        <p:spPr>
          <a:xfrm>
            <a:off x="1129017" y="1075773"/>
            <a:ext cx="995514" cy="466344"/>
          </a:xfrm>
          <a:prstGeom prst="rect">
            <a:avLst/>
          </a:prstGeom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SO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696042" y="1075773"/>
            <a:ext cx="877824" cy="466344"/>
          </a:xfrm>
          <a:prstGeom prst="rect">
            <a:avLst/>
          </a:prstGeom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AAI</a:t>
            </a: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 flipH="1">
            <a:off x="1624556" y="1503413"/>
            <a:ext cx="2218" cy="5199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/>
          </p:cNvCxnSpPr>
          <p:nvPr/>
        </p:nvCxnSpPr>
        <p:spPr>
          <a:xfrm>
            <a:off x="4134954" y="1503413"/>
            <a:ext cx="0" cy="5199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94865" y="1812245"/>
            <a:ext cx="1335124" cy="0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/>
          </p:cNvCxnSpPr>
          <p:nvPr/>
        </p:nvCxnSpPr>
        <p:spPr>
          <a:xfrm flipV="1">
            <a:off x="1626774" y="4828634"/>
            <a:ext cx="5838392" cy="19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6892130" y="1071201"/>
            <a:ext cx="1124712" cy="470913"/>
          </a:xfrm>
          <a:prstGeom prst="rect">
            <a:avLst/>
          </a:prstGeom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SO: </a:t>
            </a:r>
            <a:r>
              <a:rPr lang="pl-PL" sz="1400" dirty="0"/>
              <a:t>CNF</a:t>
            </a:r>
            <a:r>
              <a:rPr lang="en-US" sz="1400" dirty="0"/>
              <a:t> Adapter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332495" y="1071201"/>
            <a:ext cx="1234440" cy="470916"/>
          </a:xfrm>
          <a:prstGeom prst="rect">
            <a:avLst/>
          </a:prstGeom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K8s Plugin</a:t>
            </a:r>
          </a:p>
        </p:txBody>
      </p:sp>
      <p:cxnSp>
        <p:nvCxnSpPr>
          <p:cNvPr id="47" name="Straight Connector 46"/>
          <p:cNvCxnSpPr>
            <a:cxnSpLocks/>
          </p:cNvCxnSpPr>
          <p:nvPr/>
        </p:nvCxnSpPr>
        <p:spPr>
          <a:xfrm>
            <a:off x="7454486" y="1503409"/>
            <a:ext cx="0" cy="5199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/>
          </p:cNvCxnSpPr>
          <p:nvPr/>
        </p:nvCxnSpPr>
        <p:spPr>
          <a:xfrm>
            <a:off x="7449354" y="4944003"/>
            <a:ext cx="149910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cxnSpLocks/>
          </p:cNvCxnSpPr>
          <p:nvPr/>
        </p:nvCxnSpPr>
        <p:spPr>
          <a:xfrm>
            <a:off x="8945968" y="1494269"/>
            <a:ext cx="5132" cy="52083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/>
          <p:cNvGrpSpPr/>
          <p:nvPr/>
        </p:nvGrpSpPr>
        <p:grpSpPr>
          <a:xfrm>
            <a:off x="10099529" y="1062322"/>
            <a:ext cx="1188720" cy="5546301"/>
            <a:chOff x="10552176" y="1267831"/>
            <a:chExt cx="1188720" cy="4841403"/>
          </a:xfrm>
        </p:grpSpPr>
        <p:sp>
          <p:nvSpPr>
            <p:cNvPr id="55" name="Rectangle 54"/>
            <p:cNvSpPr/>
            <p:nvPr/>
          </p:nvSpPr>
          <p:spPr>
            <a:xfrm>
              <a:off x="10552176" y="1267831"/>
              <a:ext cx="1188720" cy="40707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K8s cluster</a:t>
              </a:r>
            </a:p>
          </p:txBody>
        </p:sp>
        <p:cxnSp>
          <p:nvCxnSpPr>
            <p:cNvPr id="63" name="Straight Connector 62"/>
            <p:cNvCxnSpPr>
              <a:cxnSpLocks/>
              <a:stCxn id="55" idx="2"/>
            </p:cNvCxnSpPr>
            <p:nvPr/>
          </p:nvCxnSpPr>
          <p:spPr>
            <a:xfrm>
              <a:off x="11146536" y="1674906"/>
              <a:ext cx="0" cy="44343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/>
          <p:cNvSpPr/>
          <p:nvPr/>
        </p:nvSpPr>
        <p:spPr>
          <a:xfrm>
            <a:off x="5889450" y="1075773"/>
            <a:ext cx="914400" cy="46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CDS</a:t>
            </a:r>
          </a:p>
        </p:txBody>
      </p:sp>
      <p:sp>
        <p:nvSpPr>
          <p:cNvPr id="36" name="TextBox 92">
            <a:extLst>
              <a:ext uri="{FF2B5EF4-FFF2-40B4-BE49-F238E27FC236}">
                <a16:creationId xmlns:a16="http://schemas.microsoft.com/office/drawing/2014/main" id="{2CFC5C5C-B730-4426-8A9B-C9F5D98F51AC}"/>
              </a:ext>
            </a:extLst>
          </p:cNvPr>
          <p:cNvSpPr txBox="1"/>
          <p:nvPr/>
        </p:nvSpPr>
        <p:spPr>
          <a:xfrm>
            <a:off x="9013775" y="4794910"/>
            <a:ext cx="16381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Install K8s Resources</a:t>
            </a:r>
            <a:endParaRPr lang="pl-PL" sz="1100" dirty="0"/>
          </a:p>
          <a:p>
            <a:endParaRPr lang="pl-PL" sz="1100" dirty="0"/>
          </a:p>
        </p:txBody>
      </p:sp>
      <p:sp>
        <p:nvSpPr>
          <p:cNvPr id="31" name="Prostokąt 30">
            <a:extLst>
              <a:ext uri="{FF2B5EF4-FFF2-40B4-BE49-F238E27FC236}">
                <a16:creationId xmlns:a16="http://schemas.microsoft.com/office/drawing/2014/main" id="{0E6B5E6C-55F8-405C-A1F4-C1B4E0BBE2E8}"/>
              </a:ext>
            </a:extLst>
          </p:cNvPr>
          <p:cNvSpPr/>
          <p:nvPr/>
        </p:nvSpPr>
        <p:spPr>
          <a:xfrm>
            <a:off x="7619272" y="4713419"/>
            <a:ext cx="136475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Create</a:t>
            </a:r>
            <a:r>
              <a:rPr lang="pl-PL" sz="1050" dirty="0"/>
              <a:t> </a:t>
            </a:r>
            <a:r>
              <a:rPr lang="en-US" sz="1050" dirty="0"/>
              <a:t>RB Instance</a:t>
            </a:r>
          </a:p>
        </p:txBody>
      </p:sp>
      <p:cxnSp>
        <p:nvCxnSpPr>
          <p:cNvPr id="49" name="Straight Arrow Connector 49">
            <a:extLst>
              <a:ext uri="{FF2B5EF4-FFF2-40B4-BE49-F238E27FC236}">
                <a16:creationId xmlns:a16="http://schemas.microsoft.com/office/drawing/2014/main" id="{77FAE8A4-0605-41FC-AA61-57D34198E515}"/>
              </a:ext>
            </a:extLst>
          </p:cNvPr>
          <p:cNvCxnSpPr>
            <a:cxnSpLocks/>
          </p:cNvCxnSpPr>
          <p:nvPr/>
        </p:nvCxnSpPr>
        <p:spPr>
          <a:xfrm>
            <a:off x="7475220" y="3781334"/>
            <a:ext cx="1470748" cy="59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1" name="Prostokąt 50">
            <a:extLst>
              <a:ext uri="{FF2B5EF4-FFF2-40B4-BE49-F238E27FC236}">
                <a16:creationId xmlns:a16="http://schemas.microsoft.com/office/drawing/2014/main" id="{F0B17000-5FF9-434F-B31A-091BBF04EA98}"/>
              </a:ext>
            </a:extLst>
          </p:cNvPr>
          <p:cNvSpPr/>
          <p:nvPr/>
        </p:nvSpPr>
        <p:spPr>
          <a:xfrm>
            <a:off x="7516259" y="3340061"/>
            <a:ext cx="1292418" cy="415498"/>
          </a:xfrm>
          <a:prstGeom prst="rect">
            <a:avLst/>
          </a:prstGeom>
          <a:noFill/>
          <a:ln w="3175">
            <a:noFill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square">
            <a:spAutoFit/>
          </a:bodyPr>
          <a:lstStyle/>
          <a:p>
            <a:r>
              <a:rPr lang="en-US" sz="1050"/>
              <a:t>RB Profile</a:t>
            </a:r>
          </a:p>
          <a:p>
            <a:r>
              <a:rPr lang="en-US" sz="1050"/>
              <a:t>[Helm enrichment]</a:t>
            </a:r>
          </a:p>
        </p:txBody>
      </p:sp>
      <p:sp>
        <p:nvSpPr>
          <p:cNvPr id="58" name="Prostokąt 57">
            <a:extLst>
              <a:ext uri="{FF2B5EF4-FFF2-40B4-BE49-F238E27FC236}">
                <a16:creationId xmlns:a16="http://schemas.microsoft.com/office/drawing/2014/main" id="{91A25F71-D58E-4180-8975-7E20941670A8}"/>
              </a:ext>
            </a:extLst>
          </p:cNvPr>
          <p:cNvSpPr/>
          <p:nvPr/>
        </p:nvSpPr>
        <p:spPr>
          <a:xfrm>
            <a:off x="1637596" y="4607458"/>
            <a:ext cx="186238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Create </a:t>
            </a:r>
            <a:r>
              <a:rPr lang="en-US" sz="1050" dirty="0" err="1"/>
              <a:t>vf</a:t>
            </a:r>
            <a:r>
              <a:rPr lang="en-US" sz="1050" dirty="0"/>
              <a:t>-module in K8s</a:t>
            </a:r>
          </a:p>
        </p:txBody>
      </p:sp>
      <p:sp>
        <p:nvSpPr>
          <p:cNvPr id="62" name="TextBox 92">
            <a:extLst>
              <a:ext uri="{FF2B5EF4-FFF2-40B4-BE49-F238E27FC236}">
                <a16:creationId xmlns:a16="http://schemas.microsoft.com/office/drawing/2014/main" id="{F1DFB68A-153B-411A-8875-6FB38438339D}"/>
              </a:ext>
            </a:extLst>
          </p:cNvPr>
          <p:cNvSpPr txBox="1"/>
          <p:nvPr/>
        </p:nvSpPr>
        <p:spPr>
          <a:xfrm>
            <a:off x="7472788" y="5384255"/>
            <a:ext cx="1527053" cy="261610"/>
          </a:xfrm>
          <a:prstGeom prst="rect">
            <a:avLst/>
          </a:prstGeom>
          <a:noFill/>
          <a:ln w="3175">
            <a:noFill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r>
              <a:rPr lang="en-US" sz="1100" dirty="0"/>
              <a:t>K8s Resource</a:t>
            </a:r>
            <a:r>
              <a:rPr lang="pl-PL" sz="1100" dirty="0"/>
              <a:t>s</a:t>
            </a:r>
            <a:r>
              <a:rPr lang="en-US" sz="1100" dirty="0"/>
              <a:t> Status</a:t>
            </a:r>
          </a:p>
        </p:txBody>
      </p:sp>
      <p:sp>
        <p:nvSpPr>
          <p:cNvPr id="67" name="Prostokąt 66">
            <a:extLst>
              <a:ext uri="{FF2B5EF4-FFF2-40B4-BE49-F238E27FC236}">
                <a16:creationId xmlns:a16="http://schemas.microsoft.com/office/drawing/2014/main" id="{3C7159AB-B88F-4062-8C72-B14BB9FF75FD}"/>
              </a:ext>
            </a:extLst>
          </p:cNvPr>
          <p:cNvSpPr/>
          <p:nvPr/>
        </p:nvSpPr>
        <p:spPr>
          <a:xfrm>
            <a:off x="4546018" y="5541762"/>
            <a:ext cx="239217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1050" dirty="0"/>
              <a:t>k8s-resource</a:t>
            </a:r>
            <a:endParaRPr lang="en-US" sz="1050" dirty="0"/>
          </a:p>
        </p:txBody>
      </p:sp>
      <p:cxnSp>
        <p:nvCxnSpPr>
          <p:cNvPr id="68" name="Straight Arrow Connector 40">
            <a:extLst>
              <a:ext uri="{FF2B5EF4-FFF2-40B4-BE49-F238E27FC236}">
                <a16:creationId xmlns:a16="http://schemas.microsoft.com/office/drawing/2014/main" id="{616BAEF9-0385-444B-9F0C-58C711027625}"/>
              </a:ext>
            </a:extLst>
          </p:cNvPr>
          <p:cNvCxnSpPr>
            <a:cxnSpLocks/>
          </p:cNvCxnSpPr>
          <p:nvPr/>
        </p:nvCxnSpPr>
        <p:spPr>
          <a:xfrm flipV="1">
            <a:off x="1610962" y="3652151"/>
            <a:ext cx="5838392" cy="19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9" name="Prostokąt 68">
            <a:extLst>
              <a:ext uri="{FF2B5EF4-FFF2-40B4-BE49-F238E27FC236}">
                <a16:creationId xmlns:a16="http://schemas.microsoft.com/office/drawing/2014/main" id="{CD47230A-DEC8-4417-A8A3-4D367911B5AC}"/>
              </a:ext>
            </a:extLst>
          </p:cNvPr>
          <p:cNvSpPr/>
          <p:nvPr/>
        </p:nvSpPr>
        <p:spPr>
          <a:xfrm>
            <a:off x="1874253" y="3389304"/>
            <a:ext cx="129241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/>
              <a:t>Assign vf-module</a:t>
            </a:r>
          </a:p>
        </p:txBody>
      </p:sp>
      <p:cxnSp>
        <p:nvCxnSpPr>
          <p:cNvPr id="70" name="Straight Arrow Connector 40">
            <a:extLst>
              <a:ext uri="{FF2B5EF4-FFF2-40B4-BE49-F238E27FC236}">
                <a16:creationId xmlns:a16="http://schemas.microsoft.com/office/drawing/2014/main" id="{1CFA6FA4-2B53-44F0-A27E-523480F017D6}"/>
              </a:ext>
            </a:extLst>
          </p:cNvPr>
          <p:cNvCxnSpPr>
            <a:cxnSpLocks/>
          </p:cNvCxnSpPr>
          <p:nvPr/>
        </p:nvCxnSpPr>
        <p:spPr>
          <a:xfrm flipV="1">
            <a:off x="1637647" y="4343869"/>
            <a:ext cx="2480593" cy="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1" name="Prostokąt 70">
            <a:extLst>
              <a:ext uri="{FF2B5EF4-FFF2-40B4-BE49-F238E27FC236}">
                <a16:creationId xmlns:a16="http://schemas.microsoft.com/office/drawing/2014/main" id="{8C18F6BA-F1F4-4BAE-B0B5-BD3DF2138657}"/>
              </a:ext>
            </a:extLst>
          </p:cNvPr>
          <p:cNvSpPr/>
          <p:nvPr/>
        </p:nvSpPr>
        <p:spPr>
          <a:xfrm>
            <a:off x="1894183" y="4098046"/>
            <a:ext cx="167900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Update </a:t>
            </a:r>
            <a:r>
              <a:rPr lang="en-US" sz="1050" dirty="0" err="1"/>
              <a:t>vf</a:t>
            </a:r>
            <a:r>
              <a:rPr lang="en-US" sz="1050" dirty="0"/>
              <a:t>-module</a:t>
            </a:r>
          </a:p>
        </p:txBody>
      </p:sp>
      <p:cxnSp>
        <p:nvCxnSpPr>
          <p:cNvPr id="72" name="Straight Arrow Connector 40">
            <a:extLst>
              <a:ext uri="{FF2B5EF4-FFF2-40B4-BE49-F238E27FC236}">
                <a16:creationId xmlns:a16="http://schemas.microsoft.com/office/drawing/2014/main" id="{BF31721E-81B3-4A10-8F75-A1F7ECBE040E}"/>
              </a:ext>
            </a:extLst>
          </p:cNvPr>
          <p:cNvCxnSpPr>
            <a:cxnSpLocks/>
          </p:cNvCxnSpPr>
          <p:nvPr/>
        </p:nvCxnSpPr>
        <p:spPr>
          <a:xfrm flipV="1">
            <a:off x="1611260" y="3988976"/>
            <a:ext cx="5838392" cy="19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3" name="Prostokąt 72">
            <a:extLst>
              <a:ext uri="{FF2B5EF4-FFF2-40B4-BE49-F238E27FC236}">
                <a16:creationId xmlns:a16="http://schemas.microsoft.com/office/drawing/2014/main" id="{90796AEE-B817-4B02-9027-316AF6D842D6}"/>
              </a:ext>
            </a:extLst>
          </p:cNvPr>
          <p:cNvSpPr/>
          <p:nvPr/>
        </p:nvSpPr>
        <p:spPr>
          <a:xfrm>
            <a:off x="2023305" y="3779081"/>
            <a:ext cx="129241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/>
              <a:t>vf-module assigned</a:t>
            </a:r>
          </a:p>
        </p:txBody>
      </p:sp>
      <p:sp>
        <p:nvSpPr>
          <p:cNvPr id="74" name="Rectangle 56">
            <a:extLst>
              <a:ext uri="{FF2B5EF4-FFF2-40B4-BE49-F238E27FC236}">
                <a16:creationId xmlns:a16="http://schemas.microsoft.com/office/drawing/2014/main" id="{6CB84184-2F1E-419F-A130-86C06C486F87}"/>
              </a:ext>
            </a:extLst>
          </p:cNvPr>
          <p:cNvSpPr/>
          <p:nvPr/>
        </p:nvSpPr>
        <p:spPr>
          <a:xfrm>
            <a:off x="4759979" y="1071201"/>
            <a:ext cx="914400" cy="461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SDNC</a:t>
            </a:r>
          </a:p>
        </p:txBody>
      </p:sp>
      <p:cxnSp>
        <p:nvCxnSpPr>
          <p:cNvPr id="75" name="Straight Connector 25">
            <a:extLst>
              <a:ext uri="{FF2B5EF4-FFF2-40B4-BE49-F238E27FC236}">
                <a16:creationId xmlns:a16="http://schemas.microsoft.com/office/drawing/2014/main" id="{74C30161-5A1A-4247-AE21-CA2AF918822A}"/>
              </a:ext>
            </a:extLst>
          </p:cNvPr>
          <p:cNvCxnSpPr>
            <a:cxnSpLocks/>
          </p:cNvCxnSpPr>
          <p:nvPr/>
        </p:nvCxnSpPr>
        <p:spPr>
          <a:xfrm flipH="1">
            <a:off x="5209846" y="1503409"/>
            <a:ext cx="6473" cy="5199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25">
            <a:extLst>
              <a:ext uri="{FF2B5EF4-FFF2-40B4-BE49-F238E27FC236}">
                <a16:creationId xmlns:a16="http://schemas.microsoft.com/office/drawing/2014/main" id="{A45E5812-041A-4B2C-80D7-467650B67395}"/>
              </a:ext>
            </a:extLst>
          </p:cNvPr>
          <p:cNvCxnSpPr>
            <a:cxnSpLocks/>
          </p:cNvCxnSpPr>
          <p:nvPr/>
        </p:nvCxnSpPr>
        <p:spPr>
          <a:xfrm>
            <a:off x="6342971" y="1494269"/>
            <a:ext cx="7534" cy="5208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Prostokąt 45">
            <a:extLst>
              <a:ext uri="{FF2B5EF4-FFF2-40B4-BE49-F238E27FC236}">
                <a16:creationId xmlns:a16="http://schemas.microsoft.com/office/drawing/2014/main" id="{3802B98E-5B19-411D-947E-804033CE4461}"/>
              </a:ext>
            </a:extLst>
          </p:cNvPr>
          <p:cNvSpPr/>
          <p:nvPr/>
        </p:nvSpPr>
        <p:spPr>
          <a:xfrm>
            <a:off x="1420427" y="1944298"/>
            <a:ext cx="5278401" cy="2729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Assign Service, Assign VNF</a:t>
            </a:r>
          </a:p>
        </p:txBody>
      </p:sp>
      <p:cxnSp>
        <p:nvCxnSpPr>
          <p:cNvPr id="78" name="Straight Arrow Connector 40">
            <a:extLst>
              <a:ext uri="{FF2B5EF4-FFF2-40B4-BE49-F238E27FC236}">
                <a16:creationId xmlns:a16="http://schemas.microsoft.com/office/drawing/2014/main" id="{3E111AA4-0D6C-46E8-B702-D075B5637A3C}"/>
              </a:ext>
            </a:extLst>
          </p:cNvPr>
          <p:cNvCxnSpPr>
            <a:cxnSpLocks/>
          </p:cNvCxnSpPr>
          <p:nvPr/>
        </p:nvCxnSpPr>
        <p:spPr>
          <a:xfrm flipV="1">
            <a:off x="1637647" y="2516381"/>
            <a:ext cx="2480593" cy="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Prostokąt 78">
            <a:extLst>
              <a:ext uri="{FF2B5EF4-FFF2-40B4-BE49-F238E27FC236}">
                <a16:creationId xmlns:a16="http://schemas.microsoft.com/office/drawing/2014/main" id="{E606D7F4-C167-4FCB-B63A-1E2843F13BAD}"/>
              </a:ext>
            </a:extLst>
          </p:cNvPr>
          <p:cNvSpPr/>
          <p:nvPr/>
        </p:nvSpPr>
        <p:spPr>
          <a:xfrm>
            <a:off x="1964733" y="2262465"/>
            <a:ext cx="167900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/>
              <a:t>Create vf-module</a:t>
            </a:r>
          </a:p>
        </p:txBody>
      </p:sp>
      <p:cxnSp>
        <p:nvCxnSpPr>
          <p:cNvPr id="80" name="Straight Arrow Connector 40">
            <a:extLst>
              <a:ext uri="{FF2B5EF4-FFF2-40B4-BE49-F238E27FC236}">
                <a16:creationId xmlns:a16="http://schemas.microsoft.com/office/drawing/2014/main" id="{9B9EF983-4301-4DE0-9CB7-66982CAAEED4}"/>
              </a:ext>
            </a:extLst>
          </p:cNvPr>
          <p:cNvCxnSpPr>
            <a:cxnSpLocks/>
          </p:cNvCxnSpPr>
          <p:nvPr/>
        </p:nvCxnSpPr>
        <p:spPr>
          <a:xfrm flipV="1">
            <a:off x="1618582" y="2720904"/>
            <a:ext cx="3590390" cy="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Prostokąt 80">
            <a:extLst>
              <a:ext uri="{FF2B5EF4-FFF2-40B4-BE49-F238E27FC236}">
                <a16:creationId xmlns:a16="http://schemas.microsoft.com/office/drawing/2014/main" id="{4254E134-16A8-40E1-B95D-0B48605F1B3B}"/>
              </a:ext>
            </a:extLst>
          </p:cNvPr>
          <p:cNvSpPr/>
          <p:nvPr/>
        </p:nvSpPr>
        <p:spPr>
          <a:xfrm>
            <a:off x="2855160" y="2477304"/>
            <a:ext cx="129241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/>
              <a:t>Assign vf-module</a:t>
            </a:r>
          </a:p>
        </p:txBody>
      </p:sp>
      <p:cxnSp>
        <p:nvCxnSpPr>
          <p:cNvPr id="82" name="Straight Arrow Connector 40">
            <a:extLst>
              <a:ext uri="{FF2B5EF4-FFF2-40B4-BE49-F238E27FC236}">
                <a16:creationId xmlns:a16="http://schemas.microsoft.com/office/drawing/2014/main" id="{465DF721-D563-4187-AF8F-3008D85CA951}"/>
              </a:ext>
            </a:extLst>
          </p:cNvPr>
          <p:cNvCxnSpPr>
            <a:cxnSpLocks/>
          </p:cNvCxnSpPr>
          <p:nvPr/>
        </p:nvCxnSpPr>
        <p:spPr>
          <a:xfrm flipV="1">
            <a:off x="5229785" y="2807342"/>
            <a:ext cx="1105998" cy="1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5" name="Prostokąt 84">
            <a:extLst>
              <a:ext uri="{FF2B5EF4-FFF2-40B4-BE49-F238E27FC236}">
                <a16:creationId xmlns:a16="http://schemas.microsoft.com/office/drawing/2014/main" id="{D35817D7-B28D-41BA-B8BD-C5E7EADD3BF2}"/>
              </a:ext>
            </a:extLst>
          </p:cNvPr>
          <p:cNvSpPr/>
          <p:nvPr/>
        </p:nvSpPr>
        <p:spPr>
          <a:xfrm>
            <a:off x="5237434" y="2559680"/>
            <a:ext cx="129241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/>
              <a:t>Assign vf-module</a:t>
            </a:r>
          </a:p>
        </p:txBody>
      </p:sp>
      <p:cxnSp>
        <p:nvCxnSpPr>
          <p:cNvPr id="92" name="Łącznik: łamany 91">
            <a:extLst>
              <a:ext uri="{FF2B5EF4-FFF2-40B4-BE49-F238E27FC236}">
                <a16:creationId xmlns:a16="http://schemas.microsoft.com/office/drawing/2014/main" id="{E2302B12-A34D-4E43-B3E1-D8EC08DCF301}"/>
              </a:ext>
            </a:extLst>
          </p:cNvPr>
          <p:cNvCxnSpPr>
            <a:cxnSpLocks/>
          </p:cNvCxnSpPr>
          <p:nvPr/>
        </p:nvCxnSpPr>
        <p:spPr>
          <a:xfrm>
            <a:off x="6353412" y="2845182"/>
            <a:ext cx="267437" cy="134780"/>
          </a:xfrm>
          <a:prstGeom prst="bentConnector3">
            <a:avLst>
              <a:gd name="adj1" fmla="val 100575"/>
            </a:avLst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Łącznik: łamany 94">
            <a:extLst>
              <a:ext uri="{FF2B5EF4-FFF2-40B4-BE49-F238E27FC236}">
                <a16:creationId xmlns:a16="http://schemas.microsoft.com/office/drawing/2014/main" id="{35EAFCC2-F87C-4B05-AFAA-99260B969490}"/>
              </a:ext>
            </a:extLst>
          </p:cNvPr>
          <p:cNvCxnSpPr>
            <a:cxnSpLocks/>
          </p:cNvCxnSpPr>
          <p:nvPr/>
        </p:nvCxnSpPr>
        <p:spPr>
          <a:xfrm flipV="1">
            <a:off x="6346650" y="2866778"/>
            <a:ext cx="272770" cy="249338"/>
          </a:xfrm>
          <a:prstGeom prst="bentConnector3">
            <a:avLst>
              <a:gd name="adj1" fmla="val 100284"/>
            </a:avLst>
          </a:prstGeom>
          <a:ln w="127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Prostokąt 104">
            <a:extLst>
              <a:ext uri="{FF2B5EF4-FFF2-40B4-BE49-F238E27FC236}">
                <a16:creationId xmlns:a16="http://schemas.microsoft.com/office/drawing/2014/main" id="{0132AD1E-CC12-418B-BCE5-4AE5F037F7A9}"/>
              </a:ext>
            </a:extLst>
          </p:cNvPr>
          <p:cNvSpPr/>
          <p:nvPr/>
        </p:nvSpPr>
        <p:spPr>
          <a:xfrm>
            <a:off x="6563808" y="2835838"/>
            <a:ext cx="129241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/>
              <a:t>Build RB Profile</a:t>
            </a:r>
          </a:p>
        </p:txBody>
      </p:sp>
      <p:cxnSp>
        <p:nvCxnSpPr>
          <p:cNvPr id="106" name="Straight Arrow Connector 40">
            <a:extLst>
              <a:ext uri="{FF2B5EF4-FFF2-40B4-BE49-F238E27FC236}">
                <a16:creationId xmlns:a16="http://schemas.microsoft.com/office/drawing/2014/main" id="{75FD77C3-2739-47D6-9650-228A671F602C}"/>
              </a:ext>
            </a:extLst>
          </p:cNvPr>
          <p:cNvCxnSpPr>
            <a:cxnSpLocks/>
          </p:cNvCxnSpPr>
          <p:nvPr/>
        </p:nvCxnSpPr>
        <p:spPr>
          <a:xfrm flipH="1">
            <a:off x="1606121" y="3295188"/>
            <a:ext cx="362366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7" name="Prostokąt 106">
            <a:extLst>
              <a:ext uri="{FF2B5EF4-FFF2-40B4-BE49-F238E27FC236}">
                <a16:creationId xmlns:a16="http://schemas.microsoft.com/office/drawing/2014/main" id="{F1053EFA-B48F-4FE0-95EC-FA761DF2F4F7}"/>
              </a:ext>
            </a:extLst>
          </p:cNvPr>
          <p:cNvSpPr/>
          <p:nvPr/>
        </p:nvSpPr>
        <p:spPr>
          <a:xfrm>
            <a:off x="2733418" y="3061974"/>
            <a:ext cx="1292417" cy="41549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50"/>
              <a:t>vf-module assigned</a:t>
            </a:r>
          </a:p>
        </p:txBody>
      </p:sp>
      <p:sp>
        <p:nvSpPr>
          <p:cNvPr id="111" name="Prostokąt 110">
            <a:extLst>
              <a:ext uri="{FF2B5EF4-FFF2-40B4-BE49-F238E27FC236}">
                <a16:creationId xmlns:a16="http://schemas.microsoft.com/office/drawing/2014/main" id="{09C644E5-D8BE-4BCB-BA13-0DC9E859A567}"/>
              </a:ext>
            </a:extLst>
          </p:cNvPr>
          <p:cNvSpPr/>
          <p:nvPr/>
        </p:nvSpPr>
        <p:spPr>
          <a:xfrm>
            <a:off x="5351103" y="2945736"/>
            <a:ext cx="98531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/>
              <a:t>Assign result</a:t>
            </a:r>
          </a:p>
        </p:txBody>
      </p:sp>
      <p:cxnSp>
        <p:nvCxnSpPr>
          <p:cNvPr id="83" name="Straight Arrow Connector 40">
            <a:extLst>
              <a:ext uri="{FF2B5EF4-FFF2-40B4-BE49-F238E27FC236}">
                <a16:creationId xmlns:a16="http://schemas.microsoft.com/office/drawing/2014/main" id="{465DF721-D563-4187-AF8F-3008D85CA951}"/>
              </a:ext>
            </a:extLst>
          </p:cNvPr>
          <p:cNvCxnSpPr>
            <a:cxnSpLocks/>
          </p:cNvCxnSpPr>
          <p:nvPr/>
        </p:nvCxnSpPr>
        <p:spPr>
          <a:xfrm flipH="1">
            <a:off x="5204460" y="3177366"/>
            <a:ext cx="1147436" cy="379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cxnSpLocks/>
          </p:cNvCxnSpPr>
          <p:nvPr/>
        </p:nvCxnSpPr>
        <p:spPr>
          <a:xfrm flipH="1" flipV="1">
            <a:off x="4147577" y="5760261"/>
            <a:ext cx="3304223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7418914" y="5610353"/>
            <a:ext cx="1527054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38">
            <a:extLst>
              <a:ext uri="{FF2B5EF4-FFF2-40B4-BE49-F238E27FC236}">
                <a16:creationId xmlns:a16="http://schemas.microsoft.com/office/drawing/2014/main" id="{04EDDE15-CDA4-438C-B92E-FF83CE45C8C9}"/>
              </a:ext>
            </a:extLst>
          </p:cNvPr>
          <p:cNvSpPr txBox="1"/>
          <p:nvPr/>
        </p:nvSpPr>
        <p:spPr>
          <a:xfrm>
            <a:off x="540757" y="1832708"/>
            <a:ext cx="6735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/>
              <a:t>Create Service</a:t>
            </a:r>
          </a:p>
        </p:txBody>
      </p:sp>
      <p:cxnSp>
        <p:nvCxnSpPr>
          <p:cNvPr id="86" name="Straight Arrow Connector 40">
            <a:extLst>
              <a:ext uri="{FF2B5EF4-FFF2-40B4-BE49-F238E27FC236}">
                <a16:creationId xmlns:a16="http://schemas.microsoft.com/office/drawing/2014/main" id="{361E1757-C9D8-4D3F-8367-04983B6F8EA6}"/>
              </a:ext>
            </a:extLst>
          </p:cNvPr>
          <p:cNvCxnSpPr>
            <a:cxnSpLocks/>
          </p:cNvCxnSpPr>
          <p:nvPr/>
        </p:nvCxnSpPr>
        <p:spPr>
          <a:xfrm flipV="1">
            <a:off x="1629989" y="4602220"/>
            <a:ext cx="4684679" cy="2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8" name="Prostokąt 87">
            <a:extLst>
              <a:ext uri="{FF2B5EF4-FFF2-40B4-BE49-F238E27FC236}">
                <a16:creationId xmlns:a16="http://schemas.microsoft.com/office/drawing/2014/main" id="{6C695824-6D31-4270-BEE8-C9BAC566DC6A}"/>
              </a:ext>
            </a:extLst>
          </p:cNvPr>
          <p:cNvSpPr/>
          <p:nvPr/>
        </p:nvSpPr>
        <p:spPr>
          <a:xfrm>
            <a:off x="1877016" y="4382988"/>
            <a:ext cx="167900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vnf</a:t>
            </a:r>
            <a:r>
              <a:rPr lang="pl-PL" sz="1050" dirty="0"/>
              <a:t> </a:t>
            </a:r>
            <a:r>
              <a:rPr lang="pl-PL" sz="1050" dirty="0" err="1"/>
              <a:t>Config-Assign</a:t>
            </a:r>
            <a:r>
              <a:rPr lang="en-US" sz="1050" dirty="0"/>
              <a:t> </a:t>
            </a:r>
          </a:p>
        </p:txBody>
      </p:sp>
      <p:cxnSp>
        <p:nvCxnSpPr>
          <p:cNvPr id="91" name="Straight Arrow Connector 40">
            <a:extLst>
              <a:ext uri="{FF2B5EF4-FFF2-40B4-BE49-F238E27FC236}">
                <a16:creationId xmlns:a16="http://schemas.microsoft.com/office/drawing/2014/main" id="{71B3D504-C39F-421A-9922-565CAD0F8D2B}"/>
              </a:ext>
            </a:extLst>
          </p:cNvPr>
          <p:cNvCxnSpPr>
            <a:cxnSpLocks/>
          </p:cNvCxnSpPr>
          <p:nvPr/>
        </p:nvCxnSpPr>
        <p:spPr>
          <a:xfrm flipV="1">
            <a:off x="6353412" y="4675821"/>
            <a:ext cx="2592556" cy="7982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6" name="Prostokąt 95">
            <a:extLst>
              <a:ext uri="{FF2B5EF4-FFF2-40B4-BE49-F238E27FC236}">
                <a16:creationId xmlns:a16="http://schemas.microsoft.com/office/drawing/2014/main" id="{867E8D2F-59E3-4054-B598-64630742A790}"/>
              </a:ext>
            </a:extLst>
          </p:cNvPr>
          <p:cNvSpPr/>
          <p:nvPr/>
        </p:nvSpPr>
        <p:spPr>
          <a:xfrm>
            <a:off x="7641464" y="4429342"/>
            <a:ext cx="152705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Config</a:t>
            </a:r>
            <a:r>
              <a:rPr lang="pl-PL" sz="1050" dirty="0"/>
              <a:t> </a:t>
            </a:r>
            <a:r>
              <a:rPr lang="pl-PL" sz="1050" dirty="0" err="1"/>
              <a:t>Template</a:t>
            </a:r>
            <a:endParaRPr lang="en-US" sz="1050" dirty="0"/>
          </a:p>
        </p:txBody>
      </p:sp>
      <p:cxnSp>
        <p:nvCxnSpPr>
          <p:cNvPr id="97" name="Straight Arrow Connector 40">
            <a:extLst>
              <a:ext uri="{FF2B5EF4-FFF2-40B4-BE49-F238E27FC236}">
                <a16:creationId xmlns:a16="http://schemas.microsoft.com/office/drawing/2014/main" id="{313A124C-58D6-4067-B078-9886DC5071BA}"/>
              </a:ext>
            </a:extLst>
          </p:cNvPr>
          <p:cNvCxnSpPr>
            <a:cxnSpLocks/>
          </p:cNvCxnSpPr>
          <p:nvPr/>
        </p:nvCxnSpPr>
        <p:spPr>
          <a:xfrm flipV="1">
            <a:off x="1643347" y="6103215"/>
            <a:ext cx="4684679" cy="2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8" name="Prostokąt 97">
            <a:extLst>
              <a:ext uri="{FF2B5EF4-FFF2-40B4-BE49-F238E27FC236}">
                <a16:creationId xmlns:a16="http://schemas.microsoft.com/office/drawing/2014/main" id="{4B29AAD9-7920-46B2-8F06-9A403D7A5F5D}"/>
              </a:ext>
            </a:extLst>
          </p:cNvPr>
          <p:cNvSpPr/>
          <p:nvPr/>
        </p:nvSpPr>
        <p:spPr>
          <a:xfrm>
            <a:off x="1890374" y="5883983"/>
            <a:ext cx="167900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vnf</a:t>
            </a:r>
            <a:r>
              <a:rPr lang="pl-PL" sz="1050" dirty="0"/>
              <a:t> </a:t>
            </a:r>
            <a:r>
              <a:rPr lang="pl-PL" sz="1050" dirty="0" err="1"/>
              <a:t>Config-Deploy</a:t>
            </a:r>
            <a:endParaRPr lang="en-US" sz="1050" dirty="0"/>
          </a:p>
        </p:txBody>
      </p:sp>
      <p:cxnSp>
        <p:nvCxnSpPr>
          <p:cNvPr id="99" name="Straight Arrow Connector 65">
            <a:extLst>
              <a:ext uri="{FF2B5EF4-FFF2-40B4-BE49-F238E27FC236}">
                <a16:creationId xmlns:a16="http://schemas.microsoft.com/office/drawing/2014/main" id="{36557328-358B-43DE-9313-49C06E5B25E7}"/>
              </a:ext>
            </a:extLst>
          </p:cNvPr>
          <p:cNvCxnSpPr>
            <a:cxnSpLocks/>
          </p:cNvCxnSpPr>
          <p:nvPr/>
        </p:nvCxnSpPr>
        <p:spPr>
          <a:xfrm>
            <a:off x="4160935" y="6214972"/>
            <a:ext cx="2167091" cy="0"/>
          </a:xfrm>
          <a:prstGeom prst="straightConnector1">
            <a:avLst/>
          </a:prstGeom>
          <a:ln w="12700"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Arrow Connector 65">
            <a:extLst>
              <a:ext uri="{FF2B5EF4-FFF2-40B4-BE49-F238E27FC236}">
                <a16:creationId xmlns:a16="http://schemas.microsoft.com/office/drawing/2014/main" id="{544EBDA7-415B-46AC-94E5-2BE0AE432D4B}"/>
              </a:ext>
            </a:extLst>
          </p:cNvPr>
          <p:cNvCxnSpPr>
            <a:cxnSpLocks/>
          </p:cNvCxnSpPr>
          <p:nvPr/>
        </p:nvCxnSpPr>
        <p:spPr>
          <a:xfrm>
            <a:off x="5217818" y="6333278"/>
            <a:ext cx="1110208" cy="0"/>
          </a:xfrm>
          <a:prstGeom prst="straightConnector1">
            <a:avLst/>
          </a:prstGeom>
          <a:ln w="12700"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40">
            <a:extLst>
              <a:ext uri="{FF2B5EF4-FFF2-40B4-BE49-F238E27FC236}">
                <a16:creationId xmlns:a16="http://schemas.microsoft.com/office/drawing/2014/main" id="{C5D0EB0E-20A8-4713-AF6B-713862B7002D}"/>
              </a:ext>
            </a:extLst>
          </p:cNvPr>
          <p:cNvCxnSpPr>
            <a:cxnSpLocks/>
          </p:cNvCxnSpPr>
          <p:nvPr/>
        </p:nvCxnSpPr>
        <p:spPr>
          <a:xfrm flipV="1">
            <a:off x="6366770" y="6381008"/>
            <a:ext cx="2592556" cy="7982"/>
          </a:xfrm>
          <a:prstGeom prst="straightConnector1">
            <a:avLst/>
          </a:prstGeom>
          <a:ln w="127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2" name="Prostokąt 101">
            <a:extLst>
              <a:ext uri="{FF2B5EF4-FFF2-40B4-BE49-F238E27FC236}">
                <a16:creationId xmlns:a16="http://schemas.microsoft.com/office/drawing/2014/main" id="{3F5EDF8E-3744-48FB-B620-FD9ACEEE994F}"/>
              </a:ext>
            </a:extLst>
          </p:cNvPr>
          <p:cNvSpPr/>
          <p:nvPr/>
        </p:nvSpPr>
        <p:spPr>
          <a:xfrm>
            <a:off x="7654822" y="6134529"/>
            <a:ext cx="152705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050" dirty="0" err="1"/>
              <a:t>Config</a:t>
            </a:r>
            <a:r>
              <a:rPr lang="pl-PL" sz="1050" dirty="0"/>
              <a:t> </a:t>
            </a:r>
            <a:r>
              <a:rPr lang="pl-PL" sz="1050" dirty="0" err="1"/>
              <a:t>Instance</a:t>
            </a:r>
            <a:endParaRPr lang="en-US" sz="1050" dirty="0"/>
          </a:p>
        </p:txBody>
      </p:sp>
      <p:sp>
        <p:nvSpPr>
          <p:cNvPr id="9" name="Strzałka: w prawo 8">
            <a:extLst>
              <a:ext uri="{FF2B5EF4-FFF2-40B4-BE49-F238E27FC236}">
                <a16:creationId xmlns:a16="http://schemas.microsoft.com/office/drawing/2014/main" id="{D6F003B9-F6FE-48D3-9329-5382502027C4}"/>
              </a:ext>
            </a:extLst>
          </p:cNvPr>
          <p:cNvSpPr/>
          <p:nvPr/>
        </p:nvSpPr>
        <p:spPr>
          <a:xfrm>
            <a:off x="8956411" y="5019280"/>
            <a:ext cx="1747913" cy="153241"/>
          </a:xfrm>
          <a:prstGeom prst="rightArrow">
            <a:avLst>
              <a:gd name="adj1" fmla="val 50000"/>
              <a:gd name="adj2" fmla="val 3407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xplosion: 8 Points 2">
            <a:extLst>
              <a:ext uri="{FF2B5EF4-FFF2-40B4-BE49-F238E27FC236}">
                <a16:creationId xmlns:a16="http://schemas.microsoft.com/office/drawing/2014/main" id="{47F43C5F-3A87-40CB-A62A-494B8208561A}"/>
              </a:ext>
            </a:extLst>
          </p:cNvPr>
          <p:cNvSpPr/>
          <p:nvPr/>
        </p:nvSpPr>
        <p:spPr>
          <a:xfrm>
            <a:off x="9799002" y="5516162"/>
            <a:ext cx="1789773" cy="1024395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Big </a:t>
            </a:r>
            <a:r>
              <a:rPr lang="pl-PL" dirty="0" err="1"/>
              <a:t>Bang</a:t>
            </a:r>
            <a:r>
              <a:rPr lang="pl-PL" dirty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27148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NAP_powerpoint_presentation_v1" id="{DB83975D-0410-E24B-B943-5F1FFD2693BC}" vid="{26E034CB-823C-6A4E-B815-6D6A1245F6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20464</TotalTime>
  <Words>2301</Words>
  <Application>Microsoft Office PowerPoint</Application>
  <PresentationFormat>Widescreen</PresentationFormat>
  <Paragraphs>439</Paragraphs>
  <Slides>34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6" baseType="lpstr">
      <vt:lpstr>Arial</vt:lpstr>
      <vt:lpstr>Calibri</vt:lpstr>
      <vt:lpstr>Helvetica 55 Roman</vt:lpstr>
      <vt:lpstr>Helvetica Neue</vt:lpstr>
      <vt:lpstr>Consolas</vt:lpstr>
      <vt:lpstr>Gill Sans</vt:lpstr>
      <vt:lpstr>Intel Clear Light</vt:lpstr>
      <vt:lpstr>SFMono-Regular</vt:lpstr>
      <vt:lpstr>Wingdings</vt:lpstr>
      <vt:lpstr>Helvetica 75 Bold</vt:lpstr>
      <vt:lpstr>.AppleSystemUIFont</vt:lpstr>
      <vt:lpstr>1_Office Theme</vt:lpstr>
      <vt:lpstr>REQ-890 – CNFO – Jakarta Extensions</vt:lpstr>
      <vt:lpstr>CNFO - Summary for the requirement subcommittee</vt:lpstr>
      <vt:lpstr>CNFO Evolution</vt:lpstr>
      <vt:lpstr>CNFO After Istanbul</vt:lpstr>
      <vt:lpstr>Istanbul - CNF Adapter Instantiation Flow</vt:lpstr>
      <vt:lpstr>CNF Upgrade – Jakarta (1)</vt:lpstr>
      <vt:lpstr>CNF Upgrade – Jakarta (2)</vt:lpstr>
      <vt:lpstr>AAI model: k8s resource object - Istanbul</vt:lpstr>
      <vt:lpstr>Instantiation of the Helm Chart – Istanbul</vt:lpstr>
      <vt:lpstr>CNF AAI Update - Jakarta</vt:lpstr>
      <vt:lpstr>Scope for REQ-890 – Jakarta</vt:lpstr>
      <vt:lpstr>Scope for REQ-890 – Jakarta</vt:lpstr>
      <vt:lpstr>API Changes Summary (1)</vt:lpstr>
      <vt:lpstr>API Changes Summary (2)</vt:lpstr>
      <vt:lpstr>PowerPoint Presentation</vt:lpstr>
      <vt:lpstr>PowerPoint Presentation</vt:lpstr>
      <vt:lpstr>PowerPoint Presentation</vt:lpstr>
      <vt:lpstr>CNF/Helm Upgrade: Design in SDC</vt:lpstr>
      <vt:lpstr>CNF/Helm upgrade: </vt:lpstr>
      <vt:lpstr>Step 1 - Update service model</vt:lpstr>
      <vt:lpstr>Step 2 - CNF upgrade flow</vt:lpstr>
      <vt:lpstr>CatalogDb changes for CNF upgrade flow</vt:lpstr>
      <vt:lpstr>UpgradeVfmoduleBB workflow</vt:lpstr>
      <vt:lpstr>SO API changes: API Handler</vt:lpstr>
      <vt:lpstr>SO API changes: CNF Adapter</vt:lpstr>
      <vt:lpstr>CNF upgrade e2e flow</vt:lpstr>
      <vt:lpstr>PowerPoint Presentation</vt:lpstr>
      <vt:lpstr>Istanbul – CNF/Helm Day0/1 Flow</vt:lpstr>
      <vt:lpstr>K8splugin changes - Summary</vt:lpstr>
      <vt:lpstr>Helm Upgrade Support</vt:lpstr>
      <vt:lpstr>v1 Instance API Change – UPGRADE instance req</vt:lpstr>
      <vt:lpstr>API Changes – subscription based Status API (1/3)</vt:lpstr>
      <vt:lpstr>API Changes – subscription based Status API (2/3)</vt:lpstr>
      <vt:lpstr>API Changes – subscription based Status API (3/3)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REQ-890 – CNFO – Jakarta Extensions</dc:title>
  <dc:creator>Łukasz Rajewski</dc:creator>
  <cp:lastModifiedBy>Łukasz Rajewski</cp:lastModifiedBy>
  <cp:revision>153</cp:revision>
  <dcterms:created xsi:type="dcterms:W3CDTF">2020-11-08T22:47:58Z</dcterms:created>
  <dcterms:modified xsi:type="dcterms:W3CDTF">2022-02-16T11:53:59Z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C:\mySingle\TEMP\REQ-458_-_CNFO_-_Honolulu_Extensions.pptx</vt:lpwstr>
  </property>
</Properties>
</file>